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95" autoAdjust="0"/>
  </p:normalViewPr>
  <p:slideViewPr>
    <p:cSldViewPr>
      <p:cViewPr varScale="1">
        <p:scale>
          <a:sx n="71" d="100"/>
          <a:sy n="71" d="100"/>
        </p:scale>
        <p:origin x="-9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297D4-A1DD-4351-ACBD-521AB0F417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3B2D9-1834-44CC-AEE5-502AD9F22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EA86A-E1AF-43E0-BF06-84680860B3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B7CBE3B-47D2-42BD-A375-13365F2433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82FA1-4951-4663-9D61-59E63F7FF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B68EA-84FA-4BD1-8B97-B446C9AF0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7C826-1FD4-405C-B88C-6A86B9DB8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186017A-5130-4A17-B7D0-CEAE74460C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237E3-EA1A-4019-8D4B-8709D8A8E6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FA6157-C4AD-4920-9BF7-61171018C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E2E2E9C-FA61-4F91-AAAF-068750E98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B0CE00D-ADF0-498A-A14D-748BD6672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699" r:id="rId4"/>
    <p:sldLayoutId id="2147483698" r:id="rId5"/>
    <p:sldLayoutId id="2147483703" r:id="rId6"/>
    <p:sldLayoutId id="2147483697" r:id="rId7"/>
    <p:sldLayoutId id="2147483704" r:id="rId8"/>
    <p:sldLayoutId id="2147483705" r:id="rId9"/>
    <p:sldLayoutId id="2147483696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057400"/>
            <a:ext cx="6172200" cy="1893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500" dirty="0" smtClean="0">
                <a:latin typeface="Calibri" pitchFamily="34" charset="0"/>
              </a:rPr>
              <a:t>Noise Pollution</a:t>
            </a:r>
            <a:endParaRPr lang="en-US" sz="55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Calibri" pitchFamily="34" charset="0"/>
              </a:rPr>
              <a:t>Solutions for Noise Pollution</a:t>
            </a:r>
            <a:endParaRPr lang="en-US" sz="4400" dirty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20000" cy="4873625"/>
          </a:xfrm>
        </p:spPr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</a:rPr>
              <a:t>Community development or urban management should be done with long-term planning, along with an aim to reduce noise pollution.</a:t>
            </a:r>
          </a:p>
          <a:p>
            <a:pPr eaLnBrk="1" hangingPunct="1"/>
            <a:endParaRPr lang="en-US" smtClean="0">
              <a:latin typeface="Calibri" pitchFamily="34" charset="0"/>
            </a:endParaRPr>
          </a:p>
          <a:p>
            <a:pPr eaLnBrk="1" hangingPunct="1"/>
            <a:r>
              <a:rPr lang="en-US" smtClean="0">
                <a:latin typeface="Calibri" pitchFamily="34" charset="0"/>
              </a:rPr>
              <a:t>Social awareness programs should be taken up to educate the public about the causes and effects of noise pollution.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400" cap="none" smtClean="0">
                <a:latin typeface="Calibri" pitchFamily="34" charset="0"/>
              </a:rPr>
              <a:t>WHAT IS NOISE POLLUTION?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latin typeface="Calibri" pitchFamily="34" charset="0"/>
              </a:rPr>
              <a:t>Sound that is unwanted or disrupts one’s quality of life is called as noise. When there is lot of noise in the environment, it is termed as noise pollution.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 smtClean="0"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latin typeface="Calibri" pitchFamily="34" charset="0"/>
              </a:rPr>
              <a:t>Sound becomes undesirable when it disturbs the normal activities such as working, sleeping, and during conversations.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 smtClean="0"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latin typeface="Calibri" pitchFamily="34" charset="0"/>
              </a:rPr>
              <a:t>It is an underrated environmental problem because of the fact that we can’t see, smell, or taste it.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 smtClean="0"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latin typeface="Calibri" pitchFamily="34" charset="0"/>
              </a:rPr>
              <a:t>World Health Organization stated that “Noise must be recognized as a major threat to human well-being”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/>
          <a:srcRect l="3604" t="7367" b="11592"/>
          <a:stretch>
            <a:fillRect/>
          </a:stretch>
        </p:blipFill>
        <p:spPr bwMode="auto">
          <a:xfrm>
            <a:off x="6858000" y="76200"/>
            <a:ext cx="18526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3406775"/>
            <a:ext cx="16764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cap="none" smtClean="0"/>
              <a:t>Noise pollution hazards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65 dBA – noise level for conversation heard at a distance of 1 meter</a:t>
            </a:r>
          </a:p>
          <a:p>
            <a:r>
              <a:rPr lang="en-US" smtClean="0"/>
              <a:t>125 dBA gives sensation of pain in ear</a:t>
            </a:r>
          </a:p>
          <a:p>
            <a:r>
              <a:rPr lang="en-US" smtClean="0"/>
              <a:t>150 dBA might kill a human being</a:t>
            </a:r>
          </a:p>
          <a:p>
            <a:r>
              <a:rPr lang="en-US" smtClean="0"/>
              <a:t>Pathological or psychological disorders</a:t>
            </a:r>
          </a:p>
          <a:p>
            <a:r>
              <a:rPr lang="en-US" smtClean="0"/>
              <a:t>Pathological effects produced by particular noise frequencies causing vibrations or resonance in humans.</a:t>
            </a:r>
          </a:p>
          <a:p>
            <a:r>
              <a:rPr lang="en-US" smtClean="0"/>
              <a:t>High frequencies or ultrasonic sound above normal range can affect semi circular canals of inner ear and make one suffer from nausea and dizziness.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cap="none" smtClean="0"/>
              <a:t>Noise pollution hazards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Very low frequency noise can produce resonance in body organs leading to reduced heartbeats variation in blood pressure and breathing difficulties.</a:t>
            </a:r>
          </a:p>
          <a:p>
            <a:r>
              <a:rPr lang="en-US" smtClean="0"/>
              <a:t>Mid audible band frequencies –resonance in skull and affect the brain and nervous sysstem- impact on thinking and coordination of limbs.</a:t>
            </a:r>
          </a:p>
          <a:p>
            <a:r>
              <a:rPr lang="en-US" smtClean="0"/>
              <a:t>Moderate vibration- pain, numbness and cyanosis of fdingers</a:t>
            </a:r>
          </a:p>
          <a:p>
            <a:r>
              <a:rPr lang="en-US" smtClean="0"/>
              <a:t>Severe vibration results in damage to bones and joints in hands with swelling and stiffness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cap="none" smtClean="0"/>
              <a:t>Noise pollution hazards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Children excessive noise show signs of behavioral disorders later age manifest with destructive nature</a:t>
            </a:r>
          </a:p>
          <a:p>
            <a:r>
              <a:rPr lang="en-US" smtClean="0"/>
              <a:t>Chronic exhaution and consecutive tension in humans</a:t>
            </a:r>
          </a:p>
          <a:p>
            <a:r>
              <a:rPr lang="en-US" smtClean="0"/>
              <a:t>Disturbance in sleep –aged people</a:t>
            </a:r>
          </a:p>
          <a:p>
            <a:r>
              <a:rPr lang="en-US" smtClean="0"/>
              <a:t>Impact on migratory birds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Calibri" pitchFamily="34" charset="0"/>
              </a:rPr>
              <a:t>Health Effects</a:t>
            </a:r>
            <a:endParaRPr lang="en-US" sz="4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36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latin typeface="Calibri" pitchFamily="34" charset="0"/>
              </a:rPr>
              <a:t>According to the USEPA, there are direct links between noise and health. Also, noise pollution adversely affects the lives of millions of people.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Calibri" pitchFamily="34" charset="0"/>
              </a:rPr>
              <a:t>Noise pollution can damage physiological and psychological health.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Calibri" pitchFamily="34" charset="0"/>
              </a:rPr>
              <a:t>High blood pressure, stress related illness, sleep disruption, hearing loss, and productivity loss are the problems related to noise pollution.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Calibri" pitchFamily="34" charset="0"/>
              </a:rPr>
              <a:t>It can also cause memory loss, severe depression, and panic attacks.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Calibri" pitchFamily="34" charset="0"/>
              </a:rPr>
              <a:t>Sources of Noise Pollution</a:t>
            </a:r>
            <a:endParaRPr lang="en-US" sz="4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6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latin typeface="Calibri" pitchFamily="34" charset="0"/>
              </a:rPr>
              <a:t>Transportation systems are the main source of noise pollution in urban areas.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Calibri" pitchFamily="34" charset="0"/>
              </a:rPr>
              <a:t>Construction of buildings, highways, and streets cause a lot of noise, due to the usage of air compressors, bulldozers, loaders, dump trucks, and pavement breakers.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Calibri" pitchFamily="34" charset="0"/>
              </a:rPr>
              <a:t>Industrial noise also adds to the already unfavorable state of noise pollution.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Calibri" pitchFamily="34" charset="0"/>
              </a:rPr>
              <a:t>Loud speakers, plumbing, boilers, generators, air conditioners, fans, and vacuum cleaners add to the existing noise pollution.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685800"/>
            <a:ext cx="12954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4572000"/>
            <a:ext cx="1557338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Calibri" pitchFamily="34" charset="0"/>
              </a:rPr>
              <a:t>Solutions for Noise Pollution</a:t>
            </a:r>
            <a:endParaRPr lang="en-US" sz="4400" dirty="0">
              <a:latin typeface="Calibri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48600" cy="4873625"/>
          </a:xfrm>
        </p:spPr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</a:rPr>
              <a:t>Planting bushes and trees in and around sound generating sources is an effective solution for noise pollution.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>
              <a:latin typeface="Calibri" pitchFamily="34" charset="0"/>
            </a:endParaRPr>
          </a:p>
          <a:p>
            <a:pPr eaLnBrk="1" hangingPunct="1"/>
            <a:r>
              <a:rPr lang="en-US" smtClean="0">
                <a:latin typeface="Calibri" pitchFamily="34" charset="0"/>
              </a:rPr>
              <a:t>Regular servicing and tuning of automobiles can effectively reduce the noise pollution.</a:t>
            </a:r>
          </a:p>
          <a:p>
            <a:pPr eaLnBrk="1" hangingPunct="1"/>
            <a:endParaRPr lang="en-US" smtClean="0">
              <a:latin typeface="Calibri" pitchFamily="34" charset="0"/>
            </a:endParaRPr>
          </a:p>
          <a:p>
            <a:pPr eaLnBrk="1" hangingPunct="1"/>
            <a:r>
              <a:rPr lang="en-US" smtClean="0">
                <a:latin typeface="Calibri" pitchFamily="34" charset="0"/>
              </a:rPr>
              <a:t>Buildings can be designed with suitable noise absorbing material for the walls, windows, and ceilings. </a:t>
            </a:r>
          </a:p>
          <a:p>
            <a:pPr eaLnBrk="1" hangingPunct="1"/>
            <a:endParaRPr lang="en-US" smtClean="0">
              <a:latin typeface="Calibri" pitchFamily="34" charset="0"/>
            </a:endParaRPr>
          </a:p>
          <a:p>
            <a:pPr eaLnBrk="1" hangingPunct="1"/>
            <a:r>
              <a:rPr lang="en-US" smtClean="0">
                <a:latin typeface="Calibri" pitchFamily="34" charset="0"/>
              </a:rPr>
              <a:t>Workers should be provided with equipments such as ear plugs and earmuffs for hearing protection. </a:t>
            </a: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457200"/>
            <a:ext cx="1119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Calibri" pitchFamily="34" charset="0"/>
              </a:rPr>
              <a:t>Solutions for Noise Pollution</a:t>
            </a:r>
            <a:endParaRPr lang="en-US" sz="4400" dirty="0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</a:rPr>
              <a:t>Similar to automobiles, lubrication of the machinery and servicing should be done to minimize noise generation.</a:t>
            </a:r>
          </a:p>
          <a:p>
            <a:pPr eaLnBrk="1" hangingPunct="1"/>
            <a:endParaRPr lang="en-US" smtClean="0">
              <a:latin typeface="Calibri" pitchFamily="34" charset="0"/>
            </a:endParaRPr>
          </a:p>
          <a:p>
            <a:pPr eaLnBrk="1" hangingPunct="1"/>
            <a:r>
              <a:rPr lang="en-US" smtClean="0">
                <a:latin typeface="Calibri" pitchFamily="34" charset="0"/>
              </a:rPr>
              <a:t>Soundproof doors and windows can be installed to block unwanted noise from outside.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>
                <a:latin typeface="Calibri" pitchFamily="34" charset="0"/>
              </a:rPr>
              <a:t>Regulations should be imposed to restrict the usage of play loudspeakers in crowded areas and public places.</a:t>
            </a:r>
          </a:p>
          <a:p>
            <a:pPr eaLnBrk="1" hangingPunct="1"/>
            <a:endParaRPr lang="en-US" smtClean="0">
              <a:latin typeface="Calibri" pitchFamily="34" charset="0"/>
            </a:endParaRPr>
          </a:p>
          <a:p>
            <a:pPr eaLnBrk="1" hangingPunct="1"/>
            <a:r>
              <a:rPr lang="en-US" smtClean="0">
                <a:latin typeface="Calibri" pitchFamily="34" charset="0"/>
              </a:rPr>
              <a:t>Factories and industries should be located far from the residential areas.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222</TotalTime>
  <Words>622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Century Schoolbook</vt:lpstr>
      <vt:lpstr>Wingdings</vt:lpstr>
      <vt:lpstr>Wingdings 2</vt:lpstr>
      <vt:lpstr>Calibri</vt:lpstr>
      <vt:lpstr>Oriel</vt:lpstr>
      <vt:lpstr>Noise Pollution</vt:lpstr>
      <vt:lpstr>WHAT IS NOISE POLLUTION?</vt:lpstr>
      <vt:lpstr>Noise pollution hazards</vt:lpstr>
      <vt:lpstr>Noise pollution hazards</vt:lpstr>
      <vt:lpstr>Noise pollution hazards</vt:lpstr>
      <vt:lpstr>Health Effects</vt:lpstr>
      <vt:lpstr>Sources of Noise Pollution</vt:lpstr>
      <vt:lpstr>Solutions for Noise Pollution</vt:lpstr>
      <vt:lpstr>Solutions for Noise Pollution</vt:lpstr>
      <vt:lpstr>Solutions for Noise Pollution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prashnat</cp:lastModifiedBy>
  <cp:revision>24</cp:revision>
  <cp:lastPrinted>1601-01-01T00:00:00Z</cp:lastPrinted>
  <dcterms:created xsi:type="dcterms:W3CDTF">1601-01-01T00:00:00Z</dcterms:created>
  <dcterms:modified xsi:type="dcterms:W3CDTF">2012-08-07T08:16:07Z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