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EFAF"/>
    <a:srgbClr val="54E665"/>
    <a:srgbClr val="6BEB7A"/>
    <a:srgbClr val="99CC00"/>
    <a:srgbClr val="99FF66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42BC7-32C2-4F34-BF25-A9326421C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F1C2F-BCB6-485B-ABE5-A4FF4B819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19B24-78B8-4D87-82A2-F661E13C9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00A8B-9707-4A2A-9F7A-A781DE7CB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348AB-5725-428E-BAD4-092A96134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155A9-D9B6-49F4-BD75-DEB972572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C3AE8-D2D9-4D1D-89AF-2B23F13D1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8385A-CDDC-4B0B-926B-8C954B383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96DFE-FB94-4349-91FA-5DCE33B9C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4B00A-5DC6-49A8-A20D-835AF9891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AAC81-1DED-4BD9-8FF2-EEDEC5D4E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BE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5EF38DA-8049-45AD-BB96-8BD851F79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066800"/>
            <a:ext cx="7924800" cy="2533650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Plant Tissue Culture</a:t>
            </a:r>
            <a:r>
              <a:rPr lang="en-US" sz="3600" smtClean="0">
                <a:latin typeface="Times New Roman" pitchFamily="18" charset="0"/>
              </a:rPr>
              <a:t/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/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>Paper IV Unit III</a:t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/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200" smtClean="0">
                <a:latin typeface="Times New Roman" pitchFamily="18" charset="0"/>
              </a:rPr>
              <a:t>T.Y.B.Sc. Biotechnology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Times New Roman" pitchFamily="18" charset="0"/>
              </a:rPr>
              <a:t>By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Mr. Ketan Thatte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Culture Medium for Plant Tissue Culture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An artificially prepared liquid or gelatinous substance containing nutrients in which excised plant tissues or organs are cultivated is called as Culture Medium.</a:t>
            </a:r>
          </a:p>
          <a:p>
            <a:pPr eaLnBrk="1" hangingPunct="1"/>
            <a:r>
              <a:rPr lang="en-US" sz="2800" b="1" u="sng" smtClean="0">
                <a:latin typeface="Times New Roman" pitchFamily="18" charset="0"/>
                <a:cs typeface="Times New Roman" pitchFamily="18" charset="0"/>
              </a:rPr>
              <a:t>Chemically Defined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: Composition and concentration of each nutrient is exactly known.</a:t>
            </a:r>
          </a:p>
          <a:p>
            <a:pPr eaLnBrk="1" hangingPunct="1"/>
            <a:r>
              <a:rPr lang="en-US" sz="2800" b="1" u="sng" smtClean="0">
                <a:latin typeface="Times New Roman" pitchFamily="18" charset="0"/>
                <a:cs typeface="Times New Roman" pitchFamily="18" charset="0"/>
              </a:rPr>
              <a:t>Chemically Undefined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: Composition and concentration of nutrient is not exactly known due to addition of organic supplements.</a:t>
            </a:r>
          </a:p>
          <a:p>
            <a:pPr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534400" cy="655320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Macro Inorganic Salts: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It contains the salts that are needed in higher amounts. These include Nitrogen, Phosphorus, Sulphur, Magnesium, Calcium and Potassium.</a:t>
            </a: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Micro Inorganic Salts: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It contains the salts that are needed in trace amounts. These include Boron, Manganese, Zinc, Iodine, Molybdenum, Copper and Cobalt.</a:t>
            </a: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Iron Source: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It is supplied as a combination of Ferric salt and Disodium salt of Ethylene diamine tetra acetic acid (Fe-EDTA). </a:t>
            </a: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Amino Acids: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Most commonly used amino acid is Glycine.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534400" cy="640080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Vitamins: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This includes Meso inositol, Nicotinic acid, Pyridoxine HCL, Thiamine HCL.</a:t>
            </a: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Carbon Source: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Carbohydrates is supplied in the form of Sucrose.</a:t>
            </a: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Phytohormones: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Generally Auxins and Cytokinins are required singly or in combination to initiate and maintain cells.</a:t>
            </a: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Auxins: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IAA, IBA, NAA, 2,4-D.</a:t>
            </a: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Cytokinins: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BAP, Kinetin, Zeatin, 2iPA, TDZ. </a:t>
            </a: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Agar: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The culture medium is solidified with 0.8% agar. A semisolid medium is the one in which agar concentration is less than 0.8%. A medium devoid of agar is called liquid medium.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Preparation of Stock Solution:</a:t>
            </a:r>
          </a:p>
          <a:p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Macro salts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: Stock is prepared as 20X.</a:t>
            </a:r>
          </a:p>
          <a:p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Micro salts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: Stock is prepared as 100X.</a:t>
            </a:r>
          </a:p>
          <a:p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Iron EDTA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: Stock is prepared as 50X</a:t>
            </a:r>
          </a:p>
          <a:p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Vitamins &amp; Growth Hormones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: 1mg/ml. concentration. </a:t>
            </a:r>
            <a:endParaRPr lang="en-US" sz="2800" b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Amino acids: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1mg/ml.</a:t>
            </a:r>
          </a:p>
          <a:p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Sucrose and Agar agar is added as per the requirement.</a:t>
            </a:r>
          </a:p>
          <a:p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Preparation of 1 Liter of MS Medium:</a:t>
            </a: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Addition of stock solutions is done as follows:</a:t>
            </a:r>
          </a:p>
          <a:p>
            <a:pPr>
              <a:buFontTx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R x T/G    </a:t>
            </a:r>
          </a:p>
          <a:p>
            <a:pPr>
              <a:buFontTx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where R is required concentration,                      </a:t>
            </a:r>
          </a:p>
          <a:p>
            <a:pPr>
              <a:buFontTx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G is given concentration, T is total volume </a:t>
            </a:r>
          </a:p>
          <a:p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Plant Nutrition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79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VITAMINES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They function as catalyst in enzyme reaction 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Thiamine required for carbohydrate metabolism and synthesis of amino acid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Other examples: Nicotinic acid, Pyridoxine HCl, Biotin, Folic acid, Riboflavin, pantothenic acid, Para-amino benzoic acid, Ascorbic acid.</a:t>
            </a:r>
          </a:p>
          <a:p>
            <a:pPr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MYO-INOSITOL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It is a sugar alcohol, improves in-vitro responses</a:t>
            </a:r>
          </a:p>
          <a:p>
            <a:pPr eaLnBrk="1" hangingPunct="1">
              <a:buFontTx/>
              <a:buNone/>
            </a:pPr>
            <a:r>
              <a:rPr lang="en-US" smtClean="0"/>
              <a:t> 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324600"/>
          </a:xfrm>
        </p:spPr>
        <p:txBody>
          <a:bodyPr/>
          <a:lstStyle/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AMINO ACIDS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Functions 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purine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synthesis and is a part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porphyrin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ring of chlorophyll .</a:t>
            </a:r>
          </a:p>
          <a:p>
            <a:pPr eaLnBrk="1" hangingPunct="1">
              <a:buFontTx/>
              <a:buNone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800" b="1" cap="all" dirty="0" smtClean="0">
                <a:latin typeface="Times New Roman" pitchFamily="18" charset="0"/>
                <a:cs typeface="Times New Roman" pitchFamily="18" charset="0"/>
              </a:rPr>
              <a:t>Carbohydrates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Sugars added in the medium act as an energy and carbon source</a:t>
            </a:r>
          </a:p>
          <a:p>
            <a:pPr eaLnBrk="1" hangingPunct="1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Act as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osmoticum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Osmotic potential have an important effect on in-vitro response</a:t>
            </a:r>
          </a:p>
          <a:p>
            <a:pPr eaLnBrk="1" hangingPunct="1">
              <a:buFontTx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304800" y="427038"/>
            <a:ext cx="8382000" cy="61261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PLANT GROWTH REGULATORS</a:t>
            </a: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Auxins: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It induces cell elongation, cell division and somatic embryogenesis. At higher concentration, auxin promotes root formation.</a:t>
            </a:r>
          </a:p>
          <a:p>
            <a:pPr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Cytokinins: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Essential to promote cell division, lateral bud development and cytokinesis. At higher Concentration, they promote shoot formation.</a:t>
            </a:r>
          </a:p>
          <a:p>
            <a:pPr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Gibberellins: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Influences stem elongation and flowering. Helps in seed germination by breaking the dormancy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152400"/>
          <a:ext cx="8839200" cy="6040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4419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Element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Role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Nitrogen (N)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Helps plant to synthesize complex organic molecules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Important role in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osmoregulation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anion-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cation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balance of plant.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Phosphorous (P)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Essential element in photosynthesis and respiration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Affects plant maturation and root growth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Potassium (K)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Essential for normal cell division and promotes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meristematic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growth</a:t>
                      </a:r>
                    </a:p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Involved in maintaining the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turgor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pressure of its cells</a:t>
                      </a:r>
                    </a:p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opening and closing of stomata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Accumulation and translocation of carbohydrates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Sulphur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(S)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Present in Cysteine and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Methionine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which are precursor for vitamins and coenzymes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Calcium (Ca)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Ca-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pectate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an integral component of cell wall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28600"/>
          <a:ext cx="8458200" cy="650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Element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Manganese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Nitrate assimilation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Involved in oxidation-reduction process in photosynthetic electron transport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Boron (B)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Helps in absorption of calcium and assists in pectin formation of cell wall</a:t>
                      </a:r>
                    </a:p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Involved in cell division, differentiation, maturation, respiration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Associated in pollen germination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Molybdenum (Mo)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Its deficiency results in deformation of flowers and leaves dieback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Zinc (Zn)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Activates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auxin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production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Helps in chlorophyll formation and prevents chlorophyll destruction 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Copper (Cu)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Involved in carbohydrate metabolism, nitrogen fixation and in oxygen reduction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Cobalt (Co)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Essential for Nitrogen fixing bacteria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Component of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B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enzymes, needed to form aromatic compounds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Iron (Fe)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Essential for chlorophyll formation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2117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b="1" smtClean="0">
                <a:latin typeface="Times New Roman" pitchFamily="18" charset="0"/>
              </a:rPr>
              <a:t>What is Plant Tissue Culture?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mtClean="0">
                <a:latin typeface="Times New Roman" pitchFamily="18" charset="0"/>
              </a:rPr>
              <a:t>Plant tissue culture is the aseptic (free from microorganism) culture of any plant part in vitro on an artificially prepared nutrient media and under controlled conditions.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mtClean="0">
                <a:latin typeface="Times New Roman" pitchFamily="18" charset="0"/>
              </a:rPr>
              <a:t>Plant tissue culture relies on the fact that any plant cells have the ability to regenerate into a whole plant i.e. Totipotency.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"/>
            <a:ext cx="8305800" cy="58975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Times New Roman" pitchFamily="18" charset="0"/>
              </a:rPr>
              <a:t>Single cells, Protoplasts (plant cells without cell walls), Leaf material, nodal /internodal segments of stem or roots can often be used to generate a new plant on culture media.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Times New Roman" pitchFamily="18" charset="0"/>
              </a:rPr>
              <a:t>It has advanced the knowledge of fundamental botany, especially in the field of agriculture, horticulture, plant breeding, forestry, somatic cell hybridization, phytopathology and industrial production of plant metabolites.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Terminology in PTC</a:t>
            </a:r>
            <a:r>
              <a:rPr lang="en-US" sz="3200" b="1" smtClean="0">
                <a:latin typeface="Times New Roman" pitchFamily="18" charset="0"/>
              </a:rPr>
              <a:t/>
            </a:r>
            <a:br>
              <a:rPr lang="en-US" sz="3200" b="1" smtClean="0">
                <a:latin typeface="Times New Roman" pitchFamily="18" charset="0"/>
              </a:rPr>
            </a:br>
            <a:endParaRPr lang="en-US" sz="3200" b="1" smtClean="0">
              <a:latin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58200" cy="5486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z="2800" b="1" smtClean="0">
                <a:latin typeface="Times New Roman" pitchFamily="18" charset="0"/>
              </a:rPr>
              <a:t>Auxin</a:t>
            </a:r>
            <a:r>
              <a:rPr lang="en-US" sz="2800" smtClean="0">
                <a:latin typeface="Times New Roman" pitchFamily="18" charset="0"/>
              </a:rPr>
              <a:t>---A group of plant growth regulators that promotes callus growth, cell division, cell enlargement, adventitious buds, and lateral rooting. E.g. 2,4-Dichlorophenoxy acetic acid (2,4-D), Indole-3-butyric acid (IBA), </a:t>
            </a:r>
            <a:r>
              <a:rPr lang="el-GR" sz="280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800" smtClean="0">
                <a:latin typeface="Times New Roman" pitchFamily="18" charset="0"/>
              </a:rPr>
              <a:t>-Naphthalene acetic acid (NAA)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b="1" smtClean="0">
                <a:latin typeface="Times New Roman" pitchFamily="18" charset="0"/>
              </a:rPr>
              <a:t>Cytokinin</a:t>
            </a:r>
            <a:r>
              <a:rPr lang="en-US" sz="2800" smtClean="0">
                <a:latin typeface="Times New Roman" pitchFamily="18" charset="0"/>
              </a:rPr>
              <a:t>---A group of plant growth regulators that regulate growth and morphogenesis stimulate cell division. Zeatin, 6-furfurylaminopurine (kinetin) and 6-benzylaminopurine (BA or BAP).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b="1" smtClean="0">
                <a:latin typeface="Times New Roman" pitchFamily="18" charset="0"/>
              </a:rPr>
              <a:t>Gibberellins</a:t>
            </a:r>
            <a:r>
              <a:rPr lang="en-US" sz="2800" smtClean="0">
                <a:latin typeface="Times New Roman" pitchFamily="18" charset="0"/>
              </a:rPr>
              <a:t>---A plant growth regulator that influences cell enlargement. Gibberellic Acid (GA</a:t>
            </a:r>
            <a:r>
              <a:rPr lang="en-US" sz="2800" baseline="-25000" smtClean="0">
                <a:latin typeface="Times New Roman" pitchFamily="18" charset="0"/>
              </a:rPr>
              <a:t>3</a:t>
            </a:r>
            <a:r>
              <a:rPr lang="en-US" sz="2800" smtClean="0">
                <a:latin typeface="Times New Roman" pitchFamily="18" charset="0"/>
              </a:rPr>
              <a:t>).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n-US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800" b="1" smtClean="0">
                <a:latin typeface="Times New Roman" pitchFamily="18" charset="0"/>
              </a:rPr>
              <a:t>Explant</a:t>
            </a:r>
            <a:r>
              <a:rPr lang="en-US" sz="2800" smtClean="0">
                <a:latin typeface="Times New Roman" pitchFamily="18" charset="0"/>
              </a:rPr>
              <a:t>---Tissue taken from its original site and transferred to an artificial medium for growth maintenance.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b="1" smtClean="0">
                <a:latin typeface="Times New Roman" pitchFamily="18" charset="0"/>
              </a:rPr>
              <a:t>Callus</a:t>
            </a:r>
            <a:r>
              <a:rPr lang="en-US" sz="2800" smtClean="0">
                <a:latin typeface="Times New Roman" pitchFamily="18" charset="0"/>
              </a:rPr>
              <a:t>---An unorganized, proliferate mass of differentiated plant cells, a wound response.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b="1" smtClean="0">
                <a:latin typeface="Times New Roman" pitchFamily="18" charset="0"/>
              </a:rPr>
              <a:t>Totipotency</a:t>
            </a:r>
            <a:r>
              <a:rPr lang="en-US" sz="2800" smtClean="0">
                <a:latin typeface="Times New Roman" pitchFamily="18" charset="0"/>
              </a:rPr>
              <a:t>---A cell characteristic in which the potential for forming all the cell types in the organism are retained.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b="1" smtClean="0">
                <a:latin typeface="Times New Roman" pitchFamily="18" charset="0"/>
              </a:rPr>
              <a:t>Micropropagation</a:t>
            </a:r>
            <a:r>
              <a:rPr lang="en-US" sz="2800" smtClean="0">
                <a:latin typeface="Times New Roman" pitchFamily="18" charset="0"/>
              </a:rPr>
              <a:t>---In vitro clonal propagation of plants from shoot tips or nodal explants, usually with an accelerated proliferation of shoots during subcultures.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b="1" smtClean="0">
                <a:latin typeface="Times New Roman" pitchFamily="18" charset="0"/>
              </a:rPr>
              <a:t>Clonal Propagation</a:t>
            </a:r>
            <a:r>
              <a:rPr lang="en-US" sz="2800" smtClean="0">
                <a:latin typeface="Times New Roman" pitchFamily="18" charset="0"/>
              </a:rPr>
              <a:t>---Asexual reproduction of plants that are considered to be genetically uniform and originated from a single individual or explant.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534400" cy="58975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800" b="1" smtClean="0">
                <a:latin typeface="Times New Roman" pitchFamily="18" charset="0"/>
              </a:rPr>
              <a:t>Shoot Apical Meristem---</a:t>
            </a:r>
            <a:r>
              <a:rPr lang="en-US" sz="2800" smtClean="0">
                <a:latin typeface="Times New Roman" pitchFamily="18" charset="0"/>
              </a:rPr>
              <a:t>Undifferentiated tissue, located within the shoot tip, generally appearing as a shiny dome-like structure, distal to the youngest leaf primordium and measuring less that 0.1 mm in length when excised.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b="1" smtClean="0">
                <a:latin typeface="Times New Roman" pitchFamily="18" charset="0"/>
              </a:rPr>
              <a:t>Somaclonal Variation</a:t>
            </a:r>
            <a:r>
              <a:rPr lang="en-US" sz="2800" smtClean="0">
                <a:latin typeface="Times New Roman" pitchFamily="18" charset="0"/>
              </a:rPr>
              <a:t>---Phenotypic variation, either genetic or epigenetic in origin, displayed among somaclones.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b="1" smtClean="0">
                <a:latin typeface="Times New Roman" pitchFamily="18" charset="0"/>
              </a:rPr>
              <a:t>Somaclones---</a:t>
            </a:r>
            <a:r>
              <a:rPr lang="en-US" sz="2800" smtClean="0">
                <a:latin typeface="Times New Roman" pitchFamily="18" charset="0"/>
              </a:rPr>
              <a:t>Plants derived from any form of cell culture involving the use of somatic plant cells. Or plants produced asexually from a single source plant.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b="1" smtClean="0">
                <a:latin typeface="Times New Roman" pitchFamily="18" charset="0"/>
              </a:rPr>
              <a:t>Subculture</a:t>
            </a:r>
            <a:r>
              <a:rPr lang="en-US" sz="2800" smtClean="0">
                <a:latin typeface="Times New Roman" pitchFamily="18" charset="0"/>
              </a:rPr>
              <a:t>---This is the process by which the tissue or explant is first subdivide, then transferred into fresh culture medium.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History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41438"/>
            <a:ext cx="8686800" cy="52117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itchFamily="18" charset="0"/>
              </a:rPr>
              <a:t>1902: Haberlandt demonstrated the ‘Totipotency’.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itchFamily="18" charset="0"/>
              </a:rPr>
              <a:t>1902: Haberlandt reported single palisade cell culture 	    	    from leaves in knop’s salt solution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itchFamily="18" charset="0"/>
              </a:rPr>
              <a:t>1904: Hanning practiced ‘Embryo culture’ of 		    	    Crucifers.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itchFamily="18" charset="0"/>
              </a:rPr>
              <a:t>1925: Laibach recovered ‘Hybrid progeny from 	  	    	    interspecific cross in </a:t>
            </a:r>
            <a:r>
              <a:rPr lang="en-US" sz="2800" i="1" smtClean="0">
                <a:latin typeface="Times New Roman" pitchFamily="18" charset="0"/>
              </a:rPr>
              <a:t>Linum.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itchFamily="18" charset="0"/>
              </a:rPr>
              <a:t>1926-34: Discovery of IAA and role of Vit. B in plant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latin typeface="Times New Roman" pitchFamily="18" charset="0"/>
              </a:rPr>
              <a:t>		    growth and root development.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itchFamily="18" charset="0"/>
              </a:rPr>
              <a:t>1939: Gautheret, white and Nobecourt established 	    	    first callus culture from cambium tissue.</a:t>
            </a:r>
          </a:p>
          <a:p>
            <a:pPr eaLnBrk="1" hangingPunct="1">
              <a:lnSpc>
                <a:spcPct val="90000"/>
              </a:lnSpc>
            </a:pPr>
            <a:endParaRPr lang="en-US" sz="2800" i="1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839200" cy="61722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Times New Roman" pitchFamily="18" charset="0"/>
              </a:rPr>
              <a:t>1944: Skoog reported ‘shoot bud differentiation’ in 	 	    tobacco pith tissues.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1955: Miller </a:t>
            </a:r>
            <a:r>
              <a:rPr lang="en-US" sz="2800" i="1" smtClean="0">
                <a:latin typeface="Times New Roman" pitchFamily="18" charset="0"/>
              </a:rPr>
              <a:t>et al. </a:t>
            </a:r>
            <a:r>
              <a:rPr lang="en-US" sz="2800" smtClean="0">
                <a:latin typeface="Times New Roman" pitchFamily="18" charset="0"/>
              </a:rPr>
              <a:t>discovered ‘kinetin’ enabled callus 	 	    culture from differentiated tissues.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1957: Skoog and Miller proposed ‘root-shoot 	 	 	   differentiation’ </a:t>
            </a:r>
            <a:r>
              <a:rPr lang="en-US" sz="2800" i="1" smtClean="0">
                <a:latin typeface="Times New Roman" pitchFamily="18" charset="0"/>
              </a:rPr>
              <a:t>in vitro</a:t>
            </a:r>
            <a:r>
              <a:rPr lang="en-US" sz="2800" smtClean="0">
                <a:latin typeface="Times New Roman" pitchFamily="18" charset="0"/>
              </a:rPr>
              <a:t> by auxin-cytokinin ratio.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1959: Braun regenerated first plant from mature plant 	 	    cell. 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1958-59: Reinert and Stewart developed ‘somatic 	 	         embryos’ from carrot.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1960: Cocking isolated ‘Plant protoplast’ using cell wall 	   digesting enzymes. Followed by Bergmann for 		  ‘Suspension culture’.</a:t>
            </a:r>
          </a:p>
          <a:p>
            <a:pPr eaLnBrk="1" hangingPunct="1"/>
            <a:endParaRPr lang="en-US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0"/>
            <a:ext cx="8686800" cy="6858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Times New Roman" pitchFamily="18" charset="0"/>
              </a:rPr>
              <a:t>1962: Murashige and Skoog developed first 	 	     	    complete nutrient medium.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1964: Maheshwari and Guha produced ‘Haploid 	     		    plants from pollen grains of </a:t>
            </a:r>
            <a:r>
              <a:rPr lang="en-US" sz="2800" i="1" smtClean="0">
                <a:latin typeface="Times New Roman" pitchFamily="18" charset="0"/>
              </a:rPr>
              <a:t>Datura.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1966: Nitch and Nitch isolated microspores of Tobacco 	    to produce haploid plants via ‘Anther culture’.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1972: Carlson </a:t>
            </a:r>
            <a:r>
              <a:rPr lang="en-US" sz="2800" i="1" smtClean="0">
                <a:latin typeface="Times New Roman" pitchFamily="18" charset="0"/>
              </a:rPr>
              <a:t>et al</a:t>
            </a:r>
            <a:r>
              <a:rPr lang="en-US" sz="2800" smtClean="0">
                <a:latin typeface="Times New Roman" pitchFamily="18" charset="0"/>
              </a:rPr>
              <a:t>. produced first somatic hybrid by 	  	    fusing protoplasts of </a:t>
            </a:r>
            <a:r>
              <a:rPr lang="en-US" sz="2800" i="1" smtClean="0">
                <a:latin typeface="Times New Roman" pitchFamily="18" charset="0"/>
              </a:rPr>
              <a:t>Nicotiana glauca</a:t>
            </a:r>
            <a:r>
              <a:rPr lang="en-US" sz="2800" smtClean="0">
                <a:latin typeface="Times New Roman" pitchFamily="18" charset="0"/>
              </a:rPr>
              <a:t> and </a:t>
            </a:r>
            <a:r>
              <a:rPr lang="en-US" sz="2800" i="1" smtClean="0">
                <a:latin typeface="Times New Roman" pitchFamily="18" charset="0"/>
              </a:rPr>
              <a:t>N. 	 	    langsdorfii.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1988: Levin </a:t>
            </a:r>
            <a:r>
              <a:rPr lang="en-US" sz="2800" i="1" smtClean="0">
                <a:latin typeface="Times New Roman" pitchFamily="18" charset="0"/>
              </a:rPr>
              <a:t>et al. </a:t>
            </a:r>
            <a:r>
              <a:rPr lang="en-US" sz="2800" smtClean="0">
                <a:latin typeface="Times New Roman" pitchFamily="18" charset="0"/>
              </a:rPr>
              <a:t>Developed bioreactor system for 		   embryogenic and organogenic cultures of several 	   plants.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</a:rPr>
              <a:t>1990: Application of PTC techniques for the production 	   of secondary metabolites from Medicinal and 		   Aromatic plants.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1213</Words>
  <Application>Microsoft Office PowerPoint</Application>
  <PresentationFormat>On-screen Show (4:3)</PresentationFormat>
  <Paragraphs>138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Default Design</vt:lpstr>
      <vt:lpstr>Plant Tissue Culture  Paper IV Unit III  T.Y.B.Sc. Biotechnology</vt:lpstr>
      <vt:lpstr>Introduction</vt:lpstr>
      <vt:lpstr>Slide 3</vt:lpstr>
      <vt:lpstr>Terminology in PTC </vt:lpstr>
      <vt:lpstr>Slide 5</vt:lpstr>
      <vt:lpstr>Slide 6</vt:lpstr>
      <vt:lpstr>History</vt:lpstr>
      <vt:lpstr>Slide 8</vt:lpstr>
      <vt:lpstr>Slide 9</vt:lpstr>
      <vt:lpstr>Culture Medium for Plant Tissue Culture</vt:lpstr>
      <vt:lpstr>Slide 11</vt:lpstr>
      <vt:lpstr>Slide 12</vt:lpstr>
      <vt:lpstr>Slide 13</vt:lpstr>
      <vt:lpstr>Plant Nutrition</vt:lpstr>
      <vt:lpstr>Slide 15</vt:lpstr>
      <vt:lpstr>Slide 16</vt:lpstr>
      <vt:lpstr>Slide 17</vt:lpstr>
      <vt:lpstr>Slide 18</vt:lpstr>
    </vt:vector>
  </TitlesOfParts>
  <Company>&lt;arabianhorse&gt;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Tissue Culture  Paper IV Unit III  T.Y.B.Sc. Biotechnology</dc:title>
  <dc:creator>p4</dc:creator>
  <cp:lastModifiedBy>prashnat</cp:lastModifiedBy>
  <cp:revision>25</cp:revision>
  <dcterms:created xsi:type="dcterms:W3CDTF">2006-12-31T19:20:40Z</dcterms:created>
  <dcterms:modified xsi:type="dcterms:W3CDTF">2012-10-01T09:41:10Z</dcterms:modified>
</cp:coreProperties>
</file>