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7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2" r:id="rId18"/>
    <p:sldId id="274" r:id="rId19"/>
    <p:sldId id="271" r:id="rId20"/>
    <p:sldId id="275" r:id="rId21"/>
    <p:sldId id="276" r:id="rId22"/>
    <p:sldId id="277" r:id="rId23"/>
    <p:sldId id="282" r:id="rId24"/>
    <p:sldId id="283" r:id="rId25"/>
    <p:sldId id="284" r:id="rId26"/>
    <p:sldId id="278" r:id="rId27"/>
    <p:sldId id="279" r:id="rId28"/>
    <p:sldId id="281" r:id="rId29"/>
    <p:sldId id="285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752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CB5F006-9529-41A7-B46C-7B265938A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F253FD-9883-447D-90CF-B6F466926B8C}" type="slidenum">
              <a:rPr lang="en-US"/>
              <a:pPr/>
              <a:t>12</a:t>
            </a:fld>
            <a:endParaRPr lang="en-US"/>
          </a:p>
        </p:txBody>
      </p:sp>
      <p:sp>
        <p:nvSpPr>
          <p:cNvPr id="337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white">
            <a:xfrm>
              <a:off x="0" y="720"/>
              <a:ext cx="5760" cy="86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white">
            <a:xfrm>
              <a:off x="0" y="4080"/>
              <a:ext cx="5760" cy="24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pic>
          <p:nvPicPr>
            <p:cNvPr id="7" name="Picture 5" descr="D:\FRONTPAGE THEMES\CONSTRUC\URBBANND.PNG"/>
            <p:cNvPicPr>
              <a:picLocks noChangeAspect="1" noChangeArrowheads="1"/>
            </p:cNvPicPr>
            <p:nvPr/>
          </p:nvPicPr>
          <p:blipFill>
            <a:blip r:embed="rId2"/>
            <a:srcRect l="5824" t="8493" r="35922"/>
            <a:stretch>
              <a:fillRect/>
            </a:stretch>
          </p:blipFill>
          <p:spPr bwMode="ltGray">
            <a:xfrm>
              <a:off x="0" y="0"/>
              <a:ext cx="5760" cy="9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29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438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 Narrow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 Narrow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 Narrow" pitchFamily="34" charset="0"/>
              </a:defRPr>
            </a:lvl1pPr>
          </a:lstStyle>
          <a:p>
            <a:pPr>
              <a:defRPr/>
            </a:pPr>
            <a:fld id="{B0E86CD7-EEFB-4100-9B13-63EF931196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2400"/>
            <a:ext cx="2286000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52400"/>
            <a:ext cx="670560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90600"/>
            <a:ext cx="44958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4958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1267" name="Rectangle 3"/>
            <p:cNvSpPr>
              <a:spLocks noChangeArrowheads="1"/>
            </p:cNvSpPr>
            <p:nvPr/>
          </p:nvSpPr>
          <p:spPr bwMode="white">
            <a:xfrm>
              <a:off x="0" y="0"/>
              <a:ext cx="5760" cy="120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268" name="Rectangle 4"/>
            <p:cNvSpPr>
              <a:spLocks noChangeArrowheads="1"/>
            </p:cNvSpPr>
            <p:nvPr/>
          </p:nvSpPr>
          <p:spPr bwMode="white">
            <a:xfrm>
              <a:off x="0" y="4080"/>
              <a:ext cx="5760" cy="24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pic>
          <p:nvPicPr>
            <p:cNvPr id="2055" name="Picture 5" descr="D:\FRONTPAGE THEMES\CONSTRUC\URBBANND.PNG"/>
            <p:cNvPicPr>
              <a:picLocks noChangeAspect="1" noChangeArrowheads="1"/>
            </p:cNvPicPr>
            <p:nvPr/>
          </p:nvPicPr>
          <p:blipFill>
            <a:blip r:embed="rId13"/>
            <a:srcRect t="66667"/>
            <a:stretch>
              <a:fillRect/>
            </a:stretch>
          </p:blipFill>
          <p:spPr bwMode="ltGray">
            <a:xfrm>
              <a:off x="0" y="0"/>
              <a:ext cx="57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27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0" y="1524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990600"/>
            <a:ext cx="91440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0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 build="p" bldLvl="2" autoUpdateAnimBg="0">
        <p:tmplLst>
          <p:tmpl lvl="1">
            <p:tnLst>
              <p:par>
                <p:cTn presetID="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2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2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2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2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2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2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2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2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2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2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Ü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30000"/>
        <a:buChar char="•"/>
        <a:defRPr sz="3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15000"/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15000"/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15000"/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15000"/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15000"/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Image:Phylogenetic_tree.sv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Microbial Taxonomy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Classification Systems</a:t>
            </a:r>
          </a:p>
          <a:p>
            <a:pPr eaLnBrk="1" hangingPunct="1"/>
            <a:r>
              <a:rPr lang="en-US" smtClean="0"/>
              <a:t>Levels of Classification</a:t>
            </a:r>
          </a:p>
          <a:p>
            <a:pPr eaLnBrk="1" hangingPunct="1"/>
            <a:r>
              <a:rPr lang="en-US" smtClean="0"/>
              <a:t>Definition of “Species”</a:t>
            </a:r>
          </a:p>
          <a:p>
            <a:pPr eaLnBrk="1" hangingPunct="1"/>
            <a:r>
              <a:rPr lang="en-US" smtClean="0"/>
              <a:t>Nomenclature</a:t>
            </a:r>
          </a:p>
          <a:p>
            <a:pPr eaLnBrk="1" hangingPunct="1"/>
            <a:r>
              <a:rPr lang="en-US" smtClean="0"/>
              <a:t>Useful Properties in Microbial Classification</a:t>
            </a:r>
          </a:p>
          <a:p>
            <a:pPr eaLnBrk="1" hangingPunct="1"/>
            <a:r>
              <a:rPr lang="en-US" smtClean="0"/>
              <a:t>Microbial Phylogeny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Useful Properties in Classification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Serological Tests</a:t>
            </a:r>
          </a:p>
          <a:p>
            <a:pPr lvl="1" eaLnBrk="1" hangingPunct="1"/>
            <a:r>
              <a:rPr lang="en-US" smtClean="0"/>
              <a:t>Use group specific antiserum isolated from the plasma of animals that have been sensitized to the organism</a:t>
            </a:r>
          </a:p>
          <a:p>
            <a:pPr lvl="2" eaLnBrk="1" hangingPunct="1"/>
            <a:r>
              <a:rPr lang="en-US" smtClean="0"/>
              <a:t>The antiserum contains antibody proteins that react with antigens on the unknown organism.</a:t>
            </a:r>
          </a:p>
          <a:p>
            <a:pPr lvl="2" eaLnBrk="1" hangingPunct="1"/>
            <a:r>
              <a:rPr lang="en-US" smtClean="0"/>
              <a:t>The reaction can be detected by examining agglutination or by using sera labeled with colorimetric or fluorescent labels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Useful Properties in Classification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Serological Tests (cont.)</a:t>
            </a:r>
          </a:p>
          <a:p>
            <a:pPr lvl="1" eaLnBrk="1" hangingPunct="1"/>
            <a:r>
              <a:rPr lang="en-US" smtClean="0"/>
              <a:t>Advantages:</a:t>
            </a:r>
          </a:p>
          <a:p>
            <a:pPr lvl="2" eaLnBrk="1" hangingPunct="1"/>
            <a:r>
              <a:rPr lang="en-US" smtClean="0"/>
              <a:t>Highly specific</a:t>
            </a:r>
          </a:p>
          <a:p>
            <a:pPr lvl="2" eaLnBrk="1" hangingPunct="1"/>
            <a:r>
              <a:rPr lang="en-US" smtClean="0"/>
              <a:t>Does not usually require the organism to be isolated into pure culture</a:t>
            </a:r>
          </a:p>
          <a:p>
            <a:pPr lvl="2" eaLnBrk="1" hangingPunct="1"/>
            <a:r>
              <a:rPr lang="en-US" smtClean="0"/>
              <a:t>Can be used to identify organisms that can’t be grown on medium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Useful Properties in Classification</a:t>
            </a:r>
          </a:p>
        </p:txBody>
      </p:sp>
      <p:sp>
        <p:nvSpPr>
          <p:cNvPr id="1028" name="Rectangle 4"/>
          <p:cNvSpPr>
            <a:spLocks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 + C content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lvl="1" eaLnBrk="1" hangingPunct="1"/>
            <a:r>
              <a:rPr lang="en-US" b="1" smtClean="0"/>
              <a:t>Estimated by determining the melting temperature of the DNA</a:t>
            </a:r>
          </a:p>
          <a:p>
            <a:pPr lvl="1" eaLnBrk="1" hangingPunct="1"/>
            <a:r>
              <a:rPr lang="en-US" b="1" smtClean="0"/>
              <a:t>Higher G + C gives a higher melting temperature</a:t>
            </a:r>
            <a:endParaRPr lang="en-US" smtClean="0"/>
          </a:p>
        </p:txBody>
      </p:sp>
      <p:graphicFrame>
        <p:nvGraphicFramePr>
          <p:cNvPr id="1026" name="Object 1024"/>
          <p:cNvGraphicFramePr>
            <a:graphicFrameLocks noChangeAspect="1"/>
          </p:cNvGraphicFramePr>
          <p:nvPr/>
        </p:nvGraphicFramePr>
        <p:xfrm>
          <a:off x="1981200" y="1828800"/>
          <a:ext cx="5181600" cy="865188"/>
        </p:xfrm>
        <a:graphic>
          <a:graphicData uri="http://schemas.openxmlformats.org/presentationml/2006/ole">
            <p:oleObj spid="_x0000_s1026" name="Equation" r:id="rId4" imgW="23493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Useful Properties in Classification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Nucleic acid hybridization</a:t>
            </a:r>
          </a:p>
          <a:p>
            <a:pPr lvl="1" eaLnBrk="1" hangingPunct="1"/>
            <a:r>
              <a:rPr lang="en-US" smtClean="0"/>
              <a:t>By mixing ssDNA from two different species and determining the percentage of the DNA that can form dsDNA hybrids</a:t>
            </a:r>
          </a:p>
          <a:p>
            <a:pPr lvl="1" eaLnBrk="1" hangingPunct="1"/>
            <a:r>
              <a:rPr lang="en-US" smtClean="0"/>
              <a:t>The greater the percent hybridization, the closer the species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Useful Properties in Classification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Nucleic acid sequencing</a:t>
            </a:r>
          </a:p>
          <a:p>
            <a:pPr lvl="1" eaLnBrk="1" hangingPunct="1"/>
            <a:r>
              <a:rPr lang="en-US" smtClean="0"/>
              <a:t>Genes for specific enzymes</a:t>
            </a:r>
          </a:p>
          <a:p>
            <a:pPr lvl="1" eaLnBrk="1" hangingPunct="1"/>
            <a:r>
              <a:rPr lang="en-US" smtClean="0"/>
              <a:t>The nucleic acid sequence for the complete genome of several species is now available</a:t>
            </a:r>
          </a:p>
          <a:p>
            <a:pPr lvl="1" eaLnBrk="1" hangingPunct="1"/>
            <a:r>
              <a:rPr lang="en-US" smtClean="0"/>
              <a:t>5S and 16S rRNA (ribosomal RNA) sequences; comparison of these sequences has been extensively used to determine the phylogenetic relationships of microbial groups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Microbial Phylogeny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Bergey’s Manual of Systematic Bacteriology</a:t>
            </a:r>
            <a:endParaRPr lang="en-US" smtClean="0"/>
          </a:p>
          <a:p>
            <a:pPr lvl="1" eaLnBrk="1" hangingPunct="1"/>
            <a:r>
              <a:rPr lang="en-US" smtClean="0"/>
              <a:t>In 1927, David Bergey &amp; colleagues published </a:t>
            </a:r>
            <a:r>
              <a:rPr lang="en-US" i="1" smtClean="0"/>
              <a:t>Bergey’s Manual of Determinative Bacteriology</a:t>
            </a:r>
            <a:r>
              <a:rPr lang="en-US" smtClean="0"/>
              <a:t>, a manual that grouped bacteria into phenetic groups, used in identification of unknowns. It is now in its 9th edition.</a:t>
            </a:r>
          </a:p>
          <a:p>
            <a:pPr lvl="1" eaLnBrk="1" hangingPunct="1"/>
            <a:r>
              <a:rPr lang="en-US" smtClean="0"/>
              <a:t>In 1984, a more detailed work entitled </a:t>
            </a:r>
            <a:r>
              <a:rPr lang="en-US" i="1" smtClean="0"/>
              <a:t>Bergey’s Manual of Systematic Bacteriology</a:t>
            </a:r>
            <a:r>
              <a:rPr lang="en-US" smtClean="0"/>
              <a:t> was published, still primarily phenetic in its classification.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Microbial Phylogeny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Bergey’s Manual of Systematic Bacteriology</a:t>
            </a:r>
          </a:p>
          <a:p>
            <a:pPr lvl="1" eaLnBrk="1" hangingPunct="1"/>
            <a:r>
              <a:rPr lang="en-US" smtClean="0"/>
              <a:t>Publication of the second edition of </a:t>
            </a:r>
            <a:r>
              <a:rPr lang="en-US" i="1" smtClean="0"/>
              <a:t>Bergey’s Manual of Systematic Bacteriology</a:t>
            </a:r>
            <a:r>
              <a:rPr lang="en-US" smtClean="0"/>
              <a:t> was begun in 2001. </a:t>
            </a:r>
          </a:p>
          <a:p>
            <a:pPr lvl="1" eaLnBrk="1" hangingPunct="1"/>
            <a:r>
              <a:rPr lang="en-US" smtClean="0"/>
              <a:t>The 2nd edition gives the most up-to-date phylogenic classification of prokaryotic organisms, including both eubacteria and archaea. </a:t>
            </a:r>
          </a:p>
          <a:p>
            <a:pPr lvl="1" eaLnBrk="1" hangingPunct="1"/>
            <a:r>
              <a:rPr lang="en-US" smtClean="0"/>
              <a:t>When it is completed, it will consist of 5 volumes.</a:t>
            </a:r>
          </a:p>
          <a:p>
            <a:pPr lvl="1" eaLnBrk="1" hangingPunct="1"/>
            <a:r>
              <a:rPr lang="en-US" smtClean="0"/>
              <a:t>The classification in </a:t>
            </a:r>
            <a:r>
              <a:rPr lang="en-US" i="1" smtClean="0"/>
              <a:t>Bergey’s Manual</a:t>
            </a:r>
            <a:r>
              <a:rPr lang="en-US" smtClean="0"/>
              <a:t> is accepted by most microbiologists as the best consensus for prokaryotic taxonomy.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Microbial Phylogeny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5867400"/>
          </a:xfrm>
        </p:spPr>
        <p:txBody>
          <a:bodyPr/>
          <a:lstStyle/>
          <a:p>
            <a:pPr eaLnBrk="1" hangingPunct="1"/>
            <a:r>
              <a:rPr lang="en-US" smtClean="0"/>
              <a:t>Domains</a:t>
            </a:r>
          </a:p>
          <a:p>
            <a:pPr lvl="1" eaLnBrk="1" hangingPunct="1"/>
            <a:r>
              <a:rPr lang="en-US" smtClean="0"/>
              <a:t>Based on the research of Woese and others in the 1980s and 1990s, most biologists divide all living organisms into 3 domains:</a:t>
            </a:r>
          </a:p>
          <a:p>
            <a:pPr lvl="2" eaLnBrk="1" hangingPunct="1"/>
            <a:r>
              <a:rPr lang="en-US" smtClean="0"/>
              <a:t>Domain </a:t>
            </a:r>
            <a:r>
              <a:rPr lang="en-US" i="1" smtClean="0"/>
              <a:t>Archaea</a:t>
            </a:r>
            <a:endParaRPr lang="en-US" smtClean="0"/>
          </a:p>
          <a:p>
            <a:pPr lvl="2" eaLnBrk="1" hangingPunct="1"/>
            <a:r>
              <a:rPr lang="en-US" smtClean="0"/>
              <a:t>Domain </a:t>
            </a:r>
            <a:r>
              <a:rPr lang="en-US" i="1" smtClean="0"/>
              <a:t>Bacteria</a:t>
            </a:r>
            <a:endParaRPr lang="en-US" smtClean="0"/>
          </a:p>
          <a:p>
            <a:pPr lvl="2" eaLnBrk="1" hangingPunct="1"/>
            <a:r>
              <a:rPr lang="en-US" smtClean="0"/>
              <a:t>Domain </a:t>
            </a:r>
            <a:r>
              <a:rPr lang="en-US" i="1" smtClean="0"/>
              <a:t>Eucarya</a:t>
            </a:r>
            <a:endParaRPr lang="en-US" smtClean="0"/>
          </a:p>
          <a:p>
            <a:pPr lvl="1" eaLnBrk="1" hangingPunct="1"/>
            <a:r>
              <a:rPr lang="en-US" smtClean="0"/>
              <a:t>rRNA sequence data suggests that </a:t>
            </a:r>
            <a:r>
              <a:rPr lang="en-US" i="1" smtClean="0"/>
              <a:t>Archaea</a:t>
            </a:r>
            <a:r>
              <a:rPr lang="en-US" smtClean="0"/>
              <a:t> &amp; </a:t>
            </a:r>
            <a:r>
              <a:rPr lang="en-US" i="1" smtClean="0"/>
              <a:t>Eucarya</a:t>
            </a:r>
            <a:r>
              <a:rPr lang="en-US" smtClean="0"/>
              <a:t> may share a more recent common ancestor with each other than with </a:t>
            </a:r>
            <a:r>
              <a:rPr lang="en-US" i="1" smtClean="0"/>
              <a:t>Bacteria</a:t>
            </a:r>
          </a:p>
          <a:p>
            <a:pPr lvl="1" eaLnBrk="1" hangingPunct="1"/>
            <a:r>
              <a:rPr lang="en-US" smtClean="0">
                <a:hlinkClick r:id="rId2"/>
              </a:rPr>
              <a:t>Diagram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Microbial Phylogeny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Domains (cont.)</a:t>
            </a:r>
          </a:p>
          <a:p>
            <a:pPr lvl="1" eaLnBrk="1" hangingPunct="1"/>
            <a:r>
              <a:rPr lang="en-US" smtClean="0"/>
              <a:t>Many microbiologists reject the “kingdom” designation. </a:t>
            </a:r>
          </a:p>
          <a:p>
            <a:pPr lvl="1" eaLnBrk="1" hangingPunct="1"/>
            <a:r>
              <a:rPr lang="en-US" smtClean="0"/>
              <a:t>Each domain is divided into phyla, phyla into classes. etc.</a:t>
            </a:r>
          </a:p>
          <a:p>
            <a:pPr lvl="1" eaLnBrk="1" hangingPunct="1"/>
            <a:r>
              <a:rPr lang="en-US" smtClean="0"/>
              <a:t>There is often great metabolic and ecological diversity among the members of a group, perhaps reflecting parallel evolution of such things as fermentation pathways, photosynthetic pathways, etc.</a:t>
            </a:r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Microbial Phylogeny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Phylogeny of domain </a:t>
            </a:r>
            <a:r>
              <a:rPr lang="en-US" i="1" smtClean="0"/>
              <a:t>Archaea</a:t>
            </a:r>
            <a:endParaRPr lang="en-US" smtClean="0"/>
          </a:p>
          <a:p>
            <a:pPr lvl="1" eaLnBrk="1" hangingPunct="1"/>
            <a:r>
              <a:rPr lang="en-US" smtClean="0"/>
              <a:t>Based primarily on rRNA sequence data, domain </a:t>
            </a:r>
            <a:r>
              <a:rPr lang="en-US" i="1" smtClean="0"/>
              <a:t>Archaea</a:t>
            </a:r>
            <a:r>
              <a:rPr lang="en-US" smtClean="0"/>
              <a:t> is divided into two phyla:</a:t>
            </a:r>
          </a:p>
          <a:p>
            <a:pPr lvl="2" eaLnBrk="1" hangingPunct="1"/>
            <a:r>
              <a:rPr lang="en-US" smtClean="0"/>
              <a:t>Phylum </a:t>
            </a:r>
            <a:r>
              <a:rPr lang="en-US" i="1" smtClean="0"/>
              <a:t>Crenarchaeota</a:t>
            </a:r>
            <a:endParaRPr lang="en-US" smtClean="0"/>
          </a:p>
          <a:p>
            <a:pPr lvl="3" eaLnBrk="1" hangingPunct="1"/>
            <a:r>
              <a:rPr lang="en-US" smtClean="0"/>
              <a:t>Originally containing thermophylic and hyperthermophilic sulfur-metabolizing archaea</a:t>
            </a:r>
          </a:p>
          <a:p>
            <a:pPr lvl="3" eaLnBrk="1" hangingPunct="1"/>
            <a:r>
              <a:rPr lang="en-US" smtClean="0"/>
              <a:t>Recently discovered </a:t>
            </a:r>
            <a:r>
              <a:rPr lang="en-US" i="1" smtClean="0"/>
              <a:t>Crenarchaeota</a:t>
            </a:r>
            <a:r>
              <a:rPr lang="en-US" smtClean="0"/>
              <a:t> are inhibited by sulfur &amp; grow at lower temperatures</a:t>
            </a:r>
          </a:p>
          <a:p>
            <a:pPr lvl="2" eaLnBrk="1" hangingPunct="1"/>
            <a:r>
              <a:rPr lang="en-US" smtClean="0"/>
              <a:t>Phylum </a:t>
            </a:r>
            <a:r>
              <a:rPr lang="en-US" i="1" smtClean="0"/>
              <a:t>Euryarchaeota</a:t>
            </a:r>
          </a:p>
          <a:p>
            <a:pPr lvl="3" eaLnBrk="1" hangingPunct="1"/>
            <a:r>
              <a:rPr lang="en-US" smtClean="0"/>
              <a:t>Contains primarily methanogenic archaea, halophilic archaea, and thermophilic, sulfur-reducing archaea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Classification Systems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Taxonomy:</a:t>
            </a:r>
          </a:p>
          <a:p>
            <a:pPr lvl="1" eaLnBrk="1" hangingPunct="1"/>
            <a:r>
              <a:rPr lang="en-US" smtClean="0"/>
              <a:t>Classification of living organisms into groups</a:t>
            </a:r>
          </a:p>
          <a:p>
            <a:pPr eaLnBrk="1" hangingPunct="1"/>
            <a:r>
              <a:rPr lang="en-US" smtClean="0"/>
              <a:t>Phylogenetic Classification System:</a:t>
            </a:r>
          </a:p>
          <a:p>
            <a:pPr lvl="1" eaLnBrk="1" hangingPunct="1"/>
            <a:r>
              <a:rPr lang="en-US" smtClean="0"/>
              <a:t>Groups reflect genetic similarity and evolutionary relatedness</a:t>
            </a:r>
          </a:p>
          <a:p>
            <a:pPr eaLnBrk="1" hangingPunct="1"/>
            <a:r>
              <a:rPr lang="en-US" smtClean="0"/>
              <a:t>Phenetic Classification System:</a:t>
            </a:r>
          </a:p>
          <a:p>
            <a:pPr lvl="1" eaLnBrk="1" hangingPunct="1"/>
            <a:r>
              <a:rPr lang="en-US" smtClean="0"/>
              <a:t>Groups do not necessarily reflect genetic similarity or evolutionary relatedness. Instead, groups are based on convenient, observable characteristics.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Microbial Phylogeny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Phylogeny of domain </a:t>
            </a:r>
            <a:r>
              <a:rPr lang="en-US" i="1" smtClean="0"/>
              <a:t>Bacteria</a:t>
            </a:r>
          </a:p>
          <a:p>
            <a:pPr lvl="1" eaLnBrk="1" hangingPunct="1"/>
            <a:r>
              <a:rPr lang="en-US" smtClean="0"/>
              <a:t>The 2nd edition of </a:t>
            </a:r>
            <a:r>
              <a:rPr lang="en-US" i="1" smtClean="0"/>
              <a:t>Bergey’s Manual of Systematic Bacteriology</a:t>
            </a:r>
            <a:r>
              <a:rPr lang="en-US" smtClean="0"/>
              <a:t> divides domain </a:t>
            </a:r>
            <a:r>
              <a:rPr lang="en-US" i="1" smtClean="0"/>
              <a:t>Bacteria</a:t>
            </a:r>
            <a:r>
              <a:rPr lang="en-US" smtClean="0"/>
              <a:t> into 23 phyla. Nine of the more notable phyla are described here.</a:t>
            </a:r>
          </a:p>
          <a:p>
            <a:pPr lvl="2" eaLnBrk="1" hangingPunct="1"/>
            <a:r>
              <a:rPr lang="en-US" smtClean="0"/>
              <a:t>Phylum </a:t>
            </a:r>
            <a:r>
              <a:rPr lang="en-US" i="1" smtClean="0"/>
              <a:t>Aquiflexa</a:t>
            </a:r>
          </a:p>
          <a:p>
            <a:pPr lvl="3" eaLnBrk="1" hangingPunct="1"/>
            <a:r>
              <a:rPr lang="en-US" smtClean="0"/>
              <a:t>The earliest “deepest” branch of the </a:t>
            </a:r>
            <a:r>
              <a:rPr lang="en-US" i="1" smtClean="0"/>
              <a:t>Bacteria</a:t>
            </a:r>
            <a:endParaRPr lang="en-US" smtClean="0"/>
          </a:p>
          <a:p>
            <a:pPr lvl="3" eaLnBrk="1" hangingPunct="1"/>
            <a:r>
              <a:rPr lang="en-US" smtClean="0"/>
              <a:t>Contains genera </a:t>
            </a:r>
            <a:r>
              <a:rPr lang="en-US" i="1" smtClean="0"/>
              <a:t>Aquiflex </a:t>
            </a:r>
            <a:r>
              <a:rPr lang="en-US" smtClean="0"/>
              <a:t>and </a:t>
            </a:r>
            <a:r>
              <a:rPr lang="en-US" i="1" smtClean="0"/>
              <a:t>Hydrogenobacter</a:t>
            </a:r>
            <a:r>
              <a:rPr lang="en-US" smtClean="0"/>
              <a:t> that can obtain energy from hydrogen via chemolithotrophic pathways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Microbial Phylogeny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Phylogeny of domain </a:t>
            </a:r>
            <a:r>
              <a:rPr lang="en-US" i="1" smtClean="0"/>
              <a:t>Bacteria </a:t>
            </a:r>
            <a:r>
              <a:rPr lang="en-US" smtClean="0"/>
              <a:t>(cont.)</a:t>
            </a:r>
            <a:r>
              <a:rPr lang="en-US" i="1" smtClean="0"/>
              <a:t> </a:t>
            </a:r>
            <a:endParaRPr lang="en-US" smtClean="0"/>
          </a:p>
          <a:p>
            <a:pPr lvl="2" eaLnBrk="1" hangingPunct="1"/>
            <a:r>
              <a:rPr lang="en-US" smtClean="0"/>
              <a:t>Phylum </a:t>
            </a:r>
            <a:r>
              <a:rPr lang="en-US" i="1" smtClean="0"/>
              <a:t>Cyanobacteria</a:t>
            </a:r>
          </a:p>
          <a:p>
            <a:pPr lvl="3" eaLnBrk="1" hangingPunct="1"/>
            <a:r>
              <a:rPr lang="en-US" smtClean="0"/>
              <a:t>Oxygenic photosynthetic bacteria</a:t>
            </a:r>
          </a:p>
          <a:p>
            <a:pPr lvl="2" eaLnBrk="1" hangingPunct="1"/>
            <a:r>
              <a:rPr lang="en-US" smtClean="0"/>
              <a:t>Phylum </a:t>
            </a:r>
            <a:r>
              <a:rPr lang="en-US" i="1" smtClean="0"/>
              <a:t>Chlorobi</a:t>
            </a:r>
          </a:p>
          <a:p>
            <a:pPr lvl="3" eaLnBrk="1" hangingPunct="1"/>
            <a:r>
              <a:rPr lang="en-US" smtClean="0"/>
              <a:t>The “green sulfur bacteria”</a:t>
            </a:r>
          </a:p>
          <a:p>
            <a:pPr lvl="3" eaLnBrk="1" hangingPunct="1"/>
            <a:r>
              <a:rPr lang="en-US" smtClean="0"/>
              <a:t>Anoxygenic photosynthesis</a:t>
            </a:r>
          </a:p>
          <a:p>
            <a:pPr lvl="3" eaLnBrk="1" hangingPunct="1"/>
            <a:r>
              <a:rPr lang="en-US" smtClean="0"/>
              <a:t>Includes genus </a:t>
            </a:r>
            <a:r>
              <a:rPr lang="en-US" i="1" smtClean="0"/>
              <a:t>Chlorobium</a:t>
            </a:r>
            <a:endParaRPr lang="en-US" smtClean="0"/>
          </a:p>
          <a:p>
            <a:pPr lvl="2" eaLnBrk="1" hangingPunct="1"/>
            <a:endParaRPr lang="en-US" smtClean="0"/>
          </a:p>
          <a:p>
            <a:pPr lvl="2" eaLnBrk="1" hangingPunct="1"/>
            <a:endParaRPr lang="en-US" smtClean="0"/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Microbial Phylogeny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Phylogeny of domain </a:t>
            </a:r>
            <a:r>
              <a:rPr lang="en-US" i="1" smtClean="0"/>
              <a:t>Bacteria </a:t>
            </a:r>
            <a:r>
              <a:rPr lang="en-US" smtClean="0"/>
              <a:t>(cont.)</a:t>
            </a:r>
            <a:r>
              <a:rPr lang="en-US" i="1" smtClean="0"/>
              <a:t> </a:t>
            </a:r>
            <a:endParaRPr lang="en-US" smtClean="0"/>
          </a:p>
          <a:p>
            <a:pPr lvl="2" eaLnBrk="1" hangingPunct="1"/>
            <a:r>
              <a:rPr lang="en-US" smtClean="0"/>
              <a:t>Phylum </a:t>
            </a:r>
            <a:r>
              <a:rPr lang="en-US" i="1" smtClean="0"/>
              <a:t>Proteobacteria</a:t>
            </a:r>
            <a:endParaRPr lang="en-US" smtClean="0"/>
          </a:p>
          <a:p>
            <a:pPr lvl="3" eaLnBrk="1" hangingPunct="1"/>
            <a:r>
              <a:rPr lang="en-US" smtClean="0"/>
              <a:t>The largest group of gram-negative bacteria</a:t>
            </a:r>
          </a:p>
          <a:p>
            <a:pPr lvl="3" eaLnBrk="1" hangingPunct="1"/>
            <a:r>
              <a:rPr lang="en-US" smtClean="0"/>
              <a:t>Extremely complex group, with over 400 genera and 1300 named species</a:t>
            </a:r>
          </a:p>
          <a:p>
            <a:pPr lvl="3" eaLnBrk="1" hangingPunct="1"/>
            <a:r>
              <a:rPr lang="en-US" smtClean="0"/>
              <a:t>All major nutritional types are represented: phototrophy, heterotrophy, and several types of chemolithotrophy</a:t>
            </a:r>
          </a:p>
          <a:p>
            <a:pPr lvl="3" eaLnBrk="1" hangingPunct="1"/>
            <a:r>
              <a:rPr lang="en-US" smtClean="0"/>
              <a:t>Sometimes called the “purple bacteria,” although very few are purple; the term refers to a hypothetical purple photosynthetic bacterium from which the group is believed to have evolved</a:t>
            </a:r>
          </a:p>
          <a:p>
            <a:pPr lvl="2" eaLnBrk="1" hangingPunct="1"/>
            <a:endParaRPr lang="en-US" smtClean="0"/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Microbial Phylogeny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Phylogeny of domain </a:t>
            </a:r>
            <a:r>
              <a:rPr lang="en-US" i="1" smtClean="0"/>
              <a:t>Bacteria </a:t>
            </a:r>
            <a:r>
              <a:rPr lang="en-US" smtClean="0"/>
              <a:t>(cont.)</a:t>
            </a:r>
            <a:r>
              <a:rPr lang="en-US" i="1" smtClean="0"/>
              <a:t> </a:t>
            </a:r>
            <a:endParaRPr lang="en-US" smtClean="0"/>
          </a:p>
          <a:p>
            <a:pPr lvl="2" eaLnBrk="1" hangingPunct="1"/>
            <a:r>
              <a:rPr lang="en-US" smtClean="0"/>
              <a:t>Phylum </a:t>
            </a:r>
            <a:r>
              <a:rPr lang="en-US" i="1" smtClean="0"/>
              <a:t>Proteobacteria </a:t>
            </a:r>
            <a:r>
              <a:rPr lang="en-US" smtClean="0"/>
              <a:t>(cont.)</a:t>
            </a:r>
          </a:p>
          <a:p>
            <a:pPr lvl="3" eaLnBrk="1" hangingPunct="1"/>
            <a:r>
              <a:rPr lang="en-US" smtClean="0"/>
              <a:t>Divided into 5 classes: </a:t>
            </a:r>
            <a:r>
              <a:rPr lang="en-US" i="1" smtClean="0"/>
              <a:t>Alphaproteobacteria</a:t>
            </a:r>
            <a:r>
              <a:rPr lang="en-US" smtClean="0"/>
              <a:t>, </a:t>
            </a:r>
            <a:r>
              <a:rPr lang="en-US" i="1" smtClean="0"/>
              <a:t>Betaproteobacteria</a:t>
            </a:r>
            <a:r>
              <a:rPr lang="en-US" smtClean="0"/>
              <a:t>, </a:t>
            </a:r>
            <a:r>
              <a:rPr lang="en-US" i="1" smtClean="0"/>
              <a:t>Gammaproteobacteria</a:t>
            </a:r>
            <a:r>
              <a:rPr lang="en-US" smtClean="0"/>
              <a:t>, </a:t>
            </a:r>
            <a:r>
              <a:rPr lang="en-US" i="1" smtClean="0"/>
              <a:t>Deltaproteobacteria</a:t>
            </a:r>
            <a:r>
              <a:rPr lang="en-US" smtClean="0"/>
              <a:t>, </a:t>
            </a:r>
            <a:r>
              <a:rPr lang="en-US" i="1" smtClean="0"/>
              <a:t>Epsilonproteobacteria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Microbial Phylogeny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Phylogeny of domain </a:t>
            </a:r>
            <a:r>
              <a:rPr lang="en-US" i="1" smtClean="0"/>
              <a:t>Bacteria </a:t>
            </a:r>
            <a:r>
              <a:rPr lang="en-US" smtClean="0"/>
              <a:t>(cont.)</a:t>
            </a:r>
            <a:r>
              <a:rPr lang="en-US" i="1" smtClean="0"/>
              <a:t> </a:t>
            </a:r>
            <a:endParaRPr lang="en-US" smtClean="0"/>
          </a:p>
          <a:p>
            <a:pPr lvl="2" eaLnBrk="1" hangingPunct="1"/>
            <a:r>
              <a:rPr lang="en-US" smtClean="0"/>
              <a:t>Phylum </a:t>
            </a:r>
            <a:r>
              <a:rPr lang="en-US" i="1" smtClean="0"/>
              <a:t>Proteobacteria </a:t>
            </a:r>
            <a:r>
              <a:rPr lang="en-US" smtClean="0"/>
              <a:t>(cont.)</a:t>
            </a:r>
          </a:p>
          <a:p>
            <a:pPr lvl="3" eaLnBrk="1" hangingPunct="1"/>
            <a:r>
              <a:rPr lang="en-US" smtClean="0"/>
              <a:t>Significant groups and genera include:</a:t>
            </a:r>
          </a:p>
          <a:p>
            <a:pPr lvl="4" eaLnBrk="1" hangingPunct="1"/>
            <a:r>
              <a:rPr lang="en-US" smtClean="0"/>
              <a:t>Photosynthetic genera such as </a:t>
            </a:r>
            <a:r>
              <a:rPr lang="en-US" i="1" smtClean="0"/>
              <a:t>Rhodospirillum </a:t>
            </a:r>
            <a:r>
              <a:rPr lang="en-US" smtClean="0"/>
              <a:t>(a purple non-sulfur bacterium) and </a:t>
            </a:r>
            <a:r>
              <a:rPr lang="en-US" i="1" smtClean="0"/>
              <a:t>Chromatium</a:t>
            </a:r>
            <a:r>
              <a:rPr lang="en-US" smtClean="0"/>
              <a:t> (a purple sulfur bacterium)</a:t>
            </a:r>
          </a:p>
          <a:p>
            <a:pPr lvl="4" eaLnBrk="1" hangingPunct="1"/>
            <a:r>
              <a:rPr lang="en-US" smtClean="0"/>
              <a:t>Sulfur chemolithotrophs, genera </a:t>
            </a:r>
            <a:r>
              <a:rPr lang="en-US" i="1" smtClean="0"/>
              <a:t>Thiobacillus</a:t>
            </a:r>
            <a:r>
              <a:rPr lang="en-US" smtClean="0"/>
              <a:t> and </a:t>
            </a:r>
            <a:r>
              <a:rPr lang="en-US" i="1" smtClean="0"/>
              <a:t>Beggiatoa</a:t>
            </a:r>
            <a:endParaRPr lang="en-US" smtClean="0"/>
          </a:p>
          <a:p>
            <a:pPr lvl="4" eaLnBrk="1" hangingPunct="1"/>
            <a:r>
              <a:rPr lang="en-US" smtClean="0"/>
              <a:t>Nitrogen chemolithotrophs (nitrifying bacteria), genera </a:t>
            </a:r>
            <a:r>
              <a:rPr lang="en-US" i="1" smtClean="0"/>
              <a:t>Nitrobacter</a:t>
            </a:r>
            <a:r>
              <a:rPr lang="en-US" smtClean="0"/>
              <a:t> and </a:t>
            </a:r>
            <a:r>
              <a:rPr lang="en-US" i="1" smtClean="0"/>
              <a:t>Nitrosomonas</a:t>
            </a:r>
          </a:p>
          <a:p>
            <a:pPr lvl="4" eaLnBrk="1" hangingPunct="1"/>
            <a:r>
              <a:rPr lang="en-US" smtClean="0"/>
              <a:t>Other chemolithotrophs, genera </a:t>
            </a:r>
            <a:r>
              <a:rPr lang="en-US" i="1" smtClean="0"/>
              <a:t>Alcaligenes, Methylobacilllus, Burkholderia</a:t>
            </a:r>
            <a:endParaRPr lang="en-US" smtClean="0"/>
          </a:p>
          <a:p>
            <a:pPr lvl="4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Microbial Phylogeny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Phylogeny of domain </a:t>
            </a:r>
            <a:r>
              <a:rPr lang="en-US" i="1" smtClean="0"/>
              <a:t>Bacteria </a:t>
            </a:r>
            <a:r>
              <a:rPr lang="en-US" smtClean="0"/>
              <a:t>(cont.)</a:t>
            </a:r>
            <a:r>
              <a:rPr lang="en-US" i="1" smtClean="0"/>
              <a:t> </a:t>
            </a:r>
            <a:endParaRPr lang="en-US" smtClean="0"/>
          </a:p>
          <a:p>
            <a:pPr lvl="2" eaLnBrk="1" hangingPunct="1"/>
            <a:r>
              <a:rPr lang="en-US" smtClean="0"/>
              <a:t>Phylum </a:t>
            </a:r>
            <a:r>
              <a:rPr lang="en-US" i="1" smtClean="0"/>
              <a:t>Proteobacteria </a:t>
            </a:r>
            <a:r>
              <a:rPr lang="en-US" smtClean="0"/>
              <a:t>(cont.)</a:t>
            </a:r>
          </a:p>
          <a:p>
            <a:pPr lvl="3" eaLnBrk="1" hangingPunct="1"/>
            <a:r>
              <a:rPr lang="en-US" smtClean="0"/>
              <a:t>Significant groups and genera include:</a:t>
            </a:r>
          </a:p>
          <a:p>
            <a:pPr lvl="4" eaLnBrk="1" hangingPunct="1"/>
            <a:r>
              <a:rPr lang="en-US" smtClean="0"/>
              <a:t>The family </a:t>
            </a:r>
            <a:r>
              <a:rPr lang="en-US" i="1" smtClean="0"/>
              <a:t>Enterobacteriaceae</a:t>
            </a:r>
            <a:r>
              <a:rPr lang="en-US" smtClean="0"/>
              <a:t>, the “gram-negative enteric bacteria,” which includes genera </a:t>
            </a:r>
            <a:r>
              <a:rPr lang="en-US" i="1" smtClean="0"/>
              <a:t>Escherichia, Proteus, Enterobacter, Klebsiella, Salmonella, Shigella, Serratia, </a:t>
            </a:r>
            <a:r>
              <a:rPr lang="en-US" smtClean="0"/>
              <a:t>and others</a:t>
            </a:r>
          </a:p>
          <a:p>
            <a:pPr lvl="4" eaLnBrk="1" hangingPunct="1"/>
            <a:r>
              <a:rPr lang="en-US" smtClean="0"/>
              <a:t>The family </a:t>
            </a:r>
            <a:r>
              <a:rPr lang="en-US" i="1" smtClean="0"/>
              <a:t>Pseudomonadaceae</a:t>
            </a:r>
            <a:r>
              <a:rPr lang="en-US" smtClean="0"/>
              <a:t>, which includes genus </a:t>
            </a:r>
            <a:r>
              <a:rPr lang="en-US" i="1" smtClean="0"/>
              <a:t>Pseudomonas </a:t>
            </a:r>
            <a:r>
              <a:rPr lang="en-US" smtClean="0"/>
              <a:t>and related genera</a:t>
            </a:r>
          </a:p>
          <a:p>
            <a:pPr lvl="4" eaLnBrk="1" hangingPunct="1"/>
            <a:r>
              <a:rPr lang="en-US" smtClean="0"/>
              <a:t>Other medically important </a:t>
            </a:r>
            <a:r>
              <a:rPr lang="en-US" i="1" smtClean="0"/>
              <a:t>Proteobacteria</a:t>
            </a:r>
            <a:r>
              <a:rPr lang="en-US" smtClean="0"/>
              <a:t> include genera </a:t>
            </a:r>
            <a:r>
              <a:rPr lang="en-US" i="1" smtClean="0"/>
              <a:t>Haemophilus</a:t>
            </a:r>
            <a:r>
              <a:rPr lang="en-US" smtClean="0"/>
              <a:t>, </a:t>
            </a:r>
            <a:r>
              <a:rPr lang="en-US" i="1" smtClean="0"/>
              <a:t>Vibrio, Camphylobacter, Helicobacter, Rickessia, Brucella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Microbial Phylogeny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Phylogeny of domain </a:t>
            </a:r>
            <a:r>
              <a:rPr lang="en-US" i="1" smtClean="0"/>
              <a:t>Bacteria </a:t>
            </a:r>
            <a:r>
              <a:rPr lang="en-US" smtClean="0"/>
              <a:t>(cont.)</a:t>
            </a:r>
            <a:r>
              <a:rPr lang="en-US" i="1" smtClean="0"/>
              <a:t> </a:t>
            </a:r>
            <a:endParaRPr lang="en-US" smtClean="0"/>
          </a:p>
          <a:p>
            <a:pPr lvl="2" eaLnBrk="1" hangingPunct="1"/>
            <a:r>
              <a:rPr lang="en-US" smtClean="0"/>
              <a:t>Phylum </a:t>
            </a:r>
            <a:r>
              <a:rPr lang="en-US" i="1" smtClean="0"/>
              <a:t>Firmicutes</a:t>
            </a:r>
            <a:endParaRPr lang="en-US" smtClean="0"/>
          </a:p>
          <a:p>
            <a:pPr lvl="3" eaLnBrk="1" hangingPunct="1"/>
            <a:r>
              <a:rPr lang="en-US" smtClean="0"/>
              <a:t>“Low G + C gram-positive” bacteria </a:t>
            </a:r>
          </a:p>
          <a:p>
            <a:pPr lvl="3" eaLnBrk="1" hangingPunct="1"/>
            <a:r>
              <a:rPr lang="en-US" smtClean="0"/>
              <a:t>Divided into 3 classes</a:t>
            </a:r>
          </a:p>
          <a:p>
            <a:pPr lvl="4" eaLnBrk="1" hangingPunct="1"/>
            <a:r>
              <a:rPr lang="en-US" smtClean="0"/>
              <a:t>Class I – Clostridia; includes genera </a:t>
            </a:r>
            <a:r>
              <a:rPr lang="en-US" i="1" smtClean="0"/>
              <a:t>Clostridium </a:t>
            </a:r>
            <a:r>
              <a:rPr lang="en-US" smtClean="0"/>
              <a:t>and </a:t>
            </a:r>
            <a:r>
              <a:rPr lang="en-US" i="1" smtClean="0"/>
              <a:t>Desulfotomaculatum, </a:t>
            </a:r>
            <a:r>
              <a:rPr lang="en-US" smtClean="0"/>
              <a:t>and others</a:t>
            </a:r>
          </a:p>
          <a:p>
            <a:pPr lvl="4" eaLnBrk="1" hangingPunct="1"/>
            <a:r>
              <a:rPr lang="en-US" smtClean="0"/>
              <a:t>Class II – </a:t>
            </a:r>
            <a:r>
              <a:rPr lang="en-US" i="1" smtClean="0"/>
              <a:t>Mollicutes</a:t>
            </a:r>
            <a:r>
              <a:rPr lang="en-US" smtClean="0"/>
              <a:t>; bacteria in this class cannot make peptidoglycan and lack cell walls; includes genera </a:t>
            </a:r>
            <a:r>
              <a:rPr lang="en-US" i="1" smtClean="0"/>
              <a:t>Mycoplasma, Ureaplasma, </a:t>
            </a:r>
            <a:r>
              <a:rPr lang="en-US" smtClean="0"/>
              <a:t>and others</a:t>
            </a:r>
          </a:p>
          <a:p>
            <a:pPr lvl="4" eaLnBrk="1" hangingPunct="1"/>
            <a:r>
              <a:rPr lang="en-US" smtClean="0"/>
              <a:t>Class III – Bacilli; includes genera </a:t>
            </a:r>
            <a:r>
              <a:rPr lang="en-US" i="1" smtClean="0"/>
              <a:t>Bacillus, Lactobacillus, Streptococcus, Lactococcus, Geobacillus, Enterococcus, Listeria, Staphylococcus</a:t>
            </a:r>
            <a:r>
              <a:rPr lang="en-US" smtClean="0"/>
              <a:t>, and others</a:t>
            </a:r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Microbial Phylogeny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Phylogeny of domain </a:t>
            </a:r>
            <a:r>
              <a:rPr lang="en-US" i="1" smtClean="0"/>
              <a:t>Bacteria </a:t>
            </a:r>
            <a:r>
              <a:rPr lang="en-US" smtClean="0"/>
              <a:t>(cont.)</a:t>
            </a:r>
            <a:r>
              <a:rPr lang="en-US" i="1" smtClean="0"/>
              <a:t> </a:t>
            </a:r>
            <a:endParaRPr lang="en-US" smtClean="0"/>
          </a:p>
          <a:p>
            <a:pPr lvl="2" eaLnBrk="1" hangingPunct="1"/>
            <a:r>
              <a:rPr lang="en-US" smtClean="0"/>
              <a:t>Phylum </a:t>
            </a:r>
            <a:r>
              <a:rPr lang="en-US" i="1" smtClean="0"/>
              <a:t>Actinobacteria</a:t>
            </a:r>
          </a:p>
          <a:p>
            <a:pPr lvl="3" eaLnBrk="1" hangingPunct="1"/>
            <a:r>
              <a:rPr lang="en-US" smtClean="0"/>
              <a:t>“High G + C gram-positive” bacteria</a:t>
            </a:r>
          </a:p>
          <a:p>
            <a:pPr lvl="3" eaLnBrk="1" hangingPunct="1"/>
            <a:r>
              <a:rPr lang="en-US" smtClean="0"/>
              <a:t>Includes genera </a:t>
            </a:r>
            <a:r>
              <a:rPr lang="en-US" i="1" smtClean="0"/>
              <a:t>Actinomyces, Streptomyces, Corynebacterium, Micrococcus, Mycobacterium, Propionibacterium</a:t>
            </a:r>
          </a:p>
          <a:p>
            <a:pPr lvl="2" eaLnBrk="1" hangingPunct="1"/>
            <a:r>
              <a:rPr lang="en-US" smtClean="0"/>
              <a:t>Phylum </a:t>
            </a:r>
            <a:r>
              <a:rPr lang="en-US" i="1" smtClean="0"/>
              <a:t>Chlamidiae</a:t>
            </a:r>
          </a:p>
          <a:p>
            <a:pPr lvl="3" eaLnBrk="1" hangingPunct="1"/>
            <a:r>
              <a:rPr lang="en-US" smtClean="0"/>
              <a:t>Small phylum containing the genus </a:t>
            </a:r>
            <a:r>
              <a:rPr lang="en-US" i="1" smtClean="0"/>
              <a:t>Chlamydia</a:t>
            </a:r>
          </a:p>
          <a:p>
            <a:pPr lvl="2" eaLnBrk="1" hangingPunct="1"/>
            <a:endParaRPr lang="en-US" smtClean="0"/>
          </a:p>
          <a:p>
            <a:pPr lvl="2" eaLnBrk="1" hangingPunct="1"/>
            <a:endParaRPr lang="en-US" smtClean="0"/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Microbial Phylogeny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Phylogeny of domain </a:t>
            </a:r>
            <a:r>
              <a:rPr lang="en-US" i="1" smtClean="0"/>
              <a:t>Bacteria </a:t>
            </a:r>
            <a:r>
              <a:rPr lang="en-US" smtClean="0"/>
              <a:t>(cont.)</a:t>
            </a:r>
            <a:r>
              <a:rPr lang="en-US" i="1" smtClean="0"/>
              <a:t> </a:t>
            </a:r>
            <a:endParaRPr lang="en-US" smtClean="0"/>
          </a:p>
          <a:p>
            <a:pPr lvl="2" eaLnBrk="1" hangingPunct="1"/>
            <a:r>
              <a:rPr lang="en-US" smtClean="0"/>
              <a:t>Phylum </a:t>
            </a:r>
            <a:r>
              <a:rPr lang="en-US" i="1" smtClean="0"/>
              <a:t>Spirochaetes</a:t>
            </a:r>
            <a:endParaRPr lang="en-US" smtClean="0"/>
          </a:p>
          <a:p>
            <a:pPr lvl="3" eaLnBrk="1" hangingPunct="1"/>
            <a:r>
              <a:rPr lang="en-US" smtClean="0"/>
              <a:t>The spirochaetes</a:t>
            </a:r>
          </a:p>
          <a:p>
            <a:pPr lvl="3" eaLnBrk="1" hangingPunct="1"/>
            <a:r>
              <a:rPr lang="en-US" smtClean="0"/>
              <a:t>Characterized by flexible, helical cells with a modified outer membrane (the outer sheath) and modified flagella (axial filaments) located within the outer sheath</a:t>
            </a:r>
          </a:p>
          <a:p>
            <a:pPr lvl="3" eaLnBrk="1" hangingPunct="1"/>
            <a:r>
              <a:rPr lang="en-US" smtClean="0"/>
              <a:t>Important pathogenic genera include </a:t>
            </a:r>
            <a:r>
              <a:rPr lang="en-US" i="1" smtClean="0"/>
              <a:t>Treponema, Borrelia, </a:t>
            </a:r>
            <a:r>
              <a:rPr lang="en-US" smtClean="0"/>
              <a:t>and </a:t>
            </a:r>
            <a:r>
              <a:rPr lang="en-US" i="1" smtClean="0"/>
              <a:t>Leptospira</a:t>
            </a:r>
            <a:endParaRPr lang="en-US" smtClean="0"/>
          </a:p>
          <a:p>
            <a:pPr lvl="2" eaLnBrk="1" hangingPunct="1"/>
            <a:r>
              <a:rPr lang="en-US" smtClean="0"/>
              <a:t>Phylum </a:t>
            </a:r>
            <a:r>
              <a:rPr lang="en-US" i="1" smtClean="0"/>
              <a:t>Bacteroidetes</a:t>
            </a:r>
            <a:endParaRPr lang="en-US" smtClean="0"/>
          </a:p>
          <a:p>
            <a:pPr lvl="3" eaLnBrk="1" hangingPunct="1"/>
            <a:r>
              <a:rPr lang="en-US" smtClean="0"/>
              <a:t>Includes genera </a:t>
            </a:r>
            <a:r>
              <a:rPr lang="en-US" i="1" smtClean="0"/>
              <a:t>Bacteroides,</a:t>
            </a:r>
            <a:r>
              <a:rPr lang="en-US" smtClean="0"/>
              <a:t> </a:t>
            </a:r>
            <a:r>
              <a:rPr lang="en-US" i="1" smtClean="0"/>
              <a:t>Flavobacterium, Flexibacter, </a:t>
            </a:r>
            <a:r>
              <a:rPr lang="en-US" smtClean="0"/>
              <a:t>and </a:t>
            </a:r>
            <a:r>
              <a:rPr lang="en-US" i="1" smtClean="0"/>
              <a:t>Cytophyga</a:t>
            </a:r>
            <a:r>
              <a:rPr lang="en-US" smtClean="0"/>
              <a:t>; </a:t>
            </a:r>
            <a:r>
              <a:rPr lang="en-US" i="1" smtClean="0"/>
              <a:t>Flexibacter </a:t>
            </a:r>
            <a:r>
              <a:rPr lang="en-US" smtClean="0"/>
              <a:t>and </a:t>
            </a:r>
            <a:r>
              <a:rPr lang="en-US" i="1" smtClean="0"/>
              <a:t>Cytophyga </a:t>
            </a:r>
            <a:r>
              <a:rPr lang="en-US" smtClean="0"/>
              <a:t>are motile by means of “gliding motility”</a:t>
            </a:r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Microbial Phylogeny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Phylogeny of domain </a:t>
            </a:r>
            <a:r>
              <a:rPr lang="en-US" i="1" smtClean="0"/>
              <a:t>Eucarya</a:t>
            </a:r>
            <a:endParaRPr lang="en-US" smtClean="0"/>
          </a:p>
          <a:p>
            <a:pPr lvl="1" eaLnBrk="1" hangingPunct="1"/>
            <a:r>
              <a:rPr lang="en-US" smtClean="0"/>
              <a:t>The domain </a:t>
            </a:r>
            <a:r>
              <a:rPr lang="en-US" i="1" smtClean="0"/>
              <a:t>Eucarya </a:t>
            </a:r>
            <a:r>
              <a:rPr lang="en-US" smtClean="0"/>
              <a:t>is divided into four kingdoms by most biologists:</a:t>
            </a:r>
          </a:p>
          <a:p>
            <a:pPr lvl="2" eaLnBrk="1" hangingPunct="1"/>
            <a:r>
              <a:rPr lang="en-US" smtClean="0"/>
              <a:t>Kingdom </a:t>
            </a:r>
            <a:r>
              <a:rPr lang="en-US" i="1" smtClean="0"/>
              <a:t>Protista</a:t>
            </a:r>
            <a:r>
              <a:rPr lang="en-US" smtClean="0"/>
              <a:t>, including the protozoa and algae</a:t>
            </a:r>
          </a:p>
          <a:p>
            <a:pPr lvl="2" eaLnBrk="1" hangingPunct="1"/>
            <a:r>
              <a:rPr lang="en-US" smtClean="0"/>
              <a:t>Kingdom </a:t>
            </a:r>
            <a:r>
              <a:rPr lang="en-US" i="1" smtClean="0"/>
              <a:t>Fungi</a:t>
            </a:r>
            <a:r>
              <a:rPr lang="en-US" smtClean="0"/>
              <a:t>, the fungi (molds, yeast, and fleshy fungi)</a:t>
            </a:r>
          </a:p>
          <a:p>
            <a:pPr lvl="2" eaLnBrk="1" hangingPunct="1"/>
            <a:r>
              <a:rPr lang="en-US" smtClean="0"/>
              <a:t>Kingdom </a:t>
            </a:r>
            <a:r>
              <a:rPr lang="en-US" i="1" smtClean="0"/>
              <a:t>Animalia</a:t>
            </a:r>
            <a:r>
              <a:rPr lang="en-US" smtClean="0"/>
              <a:t>, the multicellular animals</a:t>
            </a:r>
          </a:p>
          <a:p>
            <a:pPr lvl="2" eaLnBrk="1" hangingPunct="1"/>
            <a:r>
              <a:rPr lang="en-US" smtClean="0"/>
              <a:t>Kingdom </a:t>
            </a:r>
            <a:r>
              <a:rPr lang="en-US" i="1" smtClean="0"/>
              <a:t>Plantae</a:t>
            </a:r>
            <a:r>
              <a:rPr lang="en-US" smtClean="0"/>
              <a:t>, the multicellular plants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Levels of Classification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Taxon: </a:t>
            </a:r>
          </a:p>
          <a:p>
            <a:pPr lvl="1" eaLnBrk="1" hangingPunct="1"/>
            <a:r>
              <a:rPr lang="en-US" smtClean="0"/>
              <a:t>A group or “level” of classification</a:t>
            </a:r>
          </a:p>
          <a:p>
            <a:pPr lvl="1" eaLnBrk="1" hangingPunct="1"/>
            <a:r>
              <a:rPr lang="en-US" smtClean="0"/>
              <a:t>Hierarchical; broad divisions are divided up into smaller divisions:</a:t>
            </a:r>
          </a:p>
          <a:p>
            <a:pPr lvl="2" eaLnBrk="1" hangingPunct="1"/>
            <a:r>
              <a:rPr lang="en-US" smtClean="0"/>
              <a:t>Kingdom (Not used by most bacteriologists)</a:t>
            </a:r>
          </a:p>
          <a:p>
            <a:pPr lvl="2" eaLnBrk="1" hangingPunct="1"/>
            <a:r>
              <a:rPr lang="en-US" smtClean="0"/>
              <a:t>Phylum (Called “Division” by botanists)</a:t>
            </a:r>
          </a:p>
          <a:p>
            <a:pPr lvl="2" eaLnBrk="1" hangingPunct="1"/>
            <a:r>
              <a:rPr lang="en-US" smtClean="0"/>
              <a:t>Class</a:t>
            </a:r>
          </a:p>
          <a:p>
            <a:pPr lvl="2" eaLnBrk="1" hangingPunct="1"/>
            <a:r>
              <a:rPr lang="en-US" smtClean="0"/>
              <a:t>Order</a:t>
            </a:r>
          </a:p>
          <a:p>
            <a:pPr lvl="2" eaLnBrk="1" hangingPunct="1"/>
            <a:r>
              <a:rPr lang="en-US" smtClean="0"/>
              <a:t>Family</a:t>
            </a:r>
          </a:p>
          <a:p>
            <a:pPr lvl="2" eaLnBrk="1" hangingPunct="1"/>
            <a:r>
              <a:rPr lang="en-US" smtClean="0"/>
              <a:t>Genus (plural: Genera)</a:t>
            </a:r>
          </a:p>
          <a:p>
            <a:pPr lvl="2" eaLnBrk="1" hangingPunct="1"/>
            <a:r>
              <a:rPr lang="en-US" smtClean="0"/>
              <a:t>Species (Both singular &amp; plural)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Definition of “Species”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“basic unit” of taxonomy, representing a specific, recognized type of organism</a:t>
            </a:r>
          </a:p>
          <a:p>
            <a:pPr eaLnBrk="1" hangingPunct="1"/>
            <a:r>
              <a:rPr lang="en-US" smtClean="0"/>
              <a:t>For sexually reproducing organisms, a fundamental definition of “species” has been reproductive compatibility</a:t>
            </a:r>
          </a:p>
          <a:p>
            <a:pPr eaLnBrk="1" hangingPunct="1"/>
            <a:r>
              <a:rPr lang="en-US" smtClean="0"/>
              <a:t>This definition fails for many microbial species (including bacteria), because they do not reproduce sexually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Definition of “Species”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Definition of “species” in microbiology:</a:t>
            </a:r>
          </a:p>
          <a:p>
            <a:pPr lvl="1" eaLnBrk="1" hangingPunct="1"/>
            <a:r>
              <a:rPr lang="en-US" smtClean="0"/>
              <a:t>Classic definition: A collection of microbial strains that share many properties and differ significantly from other groups of strains</a:t>
            </a:r>
          </a:p>
          <a:p>
            <a:pPr lvl="1" eaLnBrk="1" hangingPunct="1"/>
            <a:r>
              <a:rPr lang="en-US" smtClean="0"/>
              <a:t>Species are identified by comparison with known “type strains”: well-characterized pure cultures; references for the identification of unknowns</a:t>
            </a:r>
          </a:p>
          <a:p>
            <a:pPr lvl="1" eaLnBrk="1" hangingPunct="1"/>
            <a:r>
              <a:rPr lang="en-US" smtClean="0"/>
              <a:t>There are several collections of type strains, including the American Type Culture Collection (ATCC)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Definition of “Species”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Definition of “species” in microbiology (cont.):</a:t>
            </a:r>
          </a:p>
          <a:p>
            <a:pPr lvl="1" eaLnBrk="1" hangingPunct="1"/>
            <a:r>
              <a:rPr lang="en-US" smtClean="0"/>
              <a:t>Strain:</a:t>
            </a:r>
          </a:p>
          <a:p>
            <a:pPr lvl="2" eaLnBrk="1" hangingPunct="1"/>
            <a:r>
              <a:rPr lang="en-US" smtClean="0"/>
              <a:t>A population of microbes descended from a single individual or pure culture</a:t>
            </a:r>
          </a:p>
          <a:p>
            <a:pPr lvl="2" eaLnBrk="1" hangingPunct="1"/>
            <a:r>
              <a:rPr lang="en-US" smtClean="0"/>
              <a:t>Different strains represent genetic variability within a species</a:t>
            </a:r>
          </a:p>
          <a:p>
            <a:pPr lvl="2" eaLnBrk="1" hangingPunct="1"/>
            <a:r>
              <a:rPr lang="en-US" smtClean="0"/>
              <a:t>Biovars: Strains that differ in biochemical or physiological differences</a:t>
            </a:r>
          </a:p>
          <a:p>
            <a:pPr lvl="2" eaLnBrk="1" hangingPunct="1"/>
            <a:r>
              <a:rPr lang="en-US" smtClean="0"/>
              <a:t>Morphovars: Strains that vary in morphology</a:t>
            </a:r>
          </a:p>
          <a:p>
            <a:pPr lvl="2" eaLnBrk="1" hangingPunct="1"/>
            <a:r>
              <a:rPr lang="en-US" smtClean="0"/>
              <a:t>Serovars: Stains that vary in their antigenic properties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Nomenclature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Scientific name (Systematic Name) </a:t>
            </a:r>
            <a:br>
              <a:rPr lang="en-US" smtClean="0"/>
            </a:br>
            <a:r>
              <a:rPr lang="en-US" smtClean="0"/>
              <a:t>Binomial System of Nomenclature</a:t>
            </a:r>
          </a:p>
          <a:p>
            <a:pPr lvl="1" eaLnBrk="1" hangingPunct="1"/>
            <a:r>
              <a:rPr lang="en-US" smtClean="0"/>
              <a:t>Genus name + species name </a:t>
            </a:r>
          </a:p>
          <a:p>
            <a:pPr lvl="2" eaLnBrk="1" hangingPunct="1"/>
            <a:r>
              <a:rPr lang="en-US" smtClean="0"/>
              <a:t>Italicized or underlined </a:t>
            </a:r>
          </a:p>
          <a:p>
            <a:pPr lvl="2" eaLnBrk="1" hangingPunct="1"/>
            <a:r>
              <a:rPr lang="en-US" smtClean="0"/>
              <a:t>Genus name is capitalized and may be abbreviated </a:t>
            </a:r>
          </a:p>
          <a:p>
            <a:pPr lvl="2" eaLnBrk="1" hangingPunct="1"/>
            <a:r>
              <a:rPr lang="en-US" smtClean="0"/>
              <a:t>Species name is never abbreviated</a:t>
            </a:r>
          </a:p>
          <a:p>
            <a:pPr lvl="2" eaLnBrk="1" hangingPunct="1"/>
            <a:r>
              <a:rPr lang="en-US" smtClean="0"/>
              <a:t>A genus name may be used alone to indicate a genus group; a species name is never used alone</a:t>
            </a:r>
          </a:p>
          <a:p>
            <a:pPr lvl="2" eaLnBrk="1" hangingPunct="1"/>
            <a:r>
              <a:rPr lang="en-US" smtClean="0"/>
              <a:t>eg: </a:t>
            </a:r>
            <a:r>
              <a:rPr lang="en-US" i="1" smtClean="0"/>
              <a:t>Bacillus subtilis</a:t>
            </a:r>
            <a:r>
              <a:rPr lang="en-US" smtClean="0"/>
              <a:t> </a:t>
            </a:r>
            <a:br>
              <a:rPr lang="en-US" smtClean="0"/>
            </a:br>
            <a:r>
              <a:rPr lang="en-US" smtClean="0"/>
              <a:t>      </a:t>
            </a:r>
            <a:r>
              <a:rPr lang="en-US" i="1" smtClean="0"/>
              <a:t>B. subtilis</a:t>
            </a: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Nomenclature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Common or descriptive names </a:t>
            </a:r>
            <a:br>
              <a:rPr lang="en-US" smtClean="0"/>
            </a:br>
            <a:r>
              <a:rPr lang="en-US" smtClean="0"/>
              <a:t>(trivial names)</a:t>
            </a:r>
          </a:p>
          <a:p>
            <a:pPr lvl="1" eaLnBrk="1" hangingPunct="1"/>
            <a:r>
              <a:rPr lang="en-US" smtClean="0"/>
              <a:t>Names for organisms that may be in common usage, but are not taxonomic names</a:t>
            </a:r>
          </a:p>
          <a:p>
            <a:pPr lvl="2" eaLnBrk="1" hangingPunct="1"/>
            <a:r>
              <a:rPr lang="en-US" smtClean="0"/>
              <a:t>eg: tubercle bacillus </a:t>
            </a:r>
            <a:br>
              <a:rPr lang="en-US" smtClean="0"/>
            </a:br>
            <a:r>
              <a:rPr lang="en-US" smtClean="0"/>
              <a:t>        (</a:t>
            </a:r>
            <a:r>
              <a:rPr lang="en-US" i="1" smtClean="0"/>
              <a:t>Mycobacterium tuberculosis</a:t>
            </a:r>
            <a:r>
              <a:rPr lang="en-US" smtClean="0"/>
              <a:t>)</a:t>
            </a:r>
          </a:p>
          <a:p>
            <a:pPr lvl="2" eaLnBrk="1" hangingPunct="1"/>
            <a:r>
              <a:rPr lang="en-US" smtClean="0"/>
              <a:t>meningococcus </a:t>
            </a:r>
            <a:br>
              <a:rPr lang="en-US" smtClean="0"/>
            </a:br>
            <a:r>
              <a:rPr lang="en-US" smtClean="0"/>
              <a:t> 	(</a:t>
            </a:r>
            <a:r>
              <a:rPr lang="en-US" i="1" smtClean="0"/>
              <a:t>Neiserria meningitidis</a:t>
            </a:r>
            <a:r>
              <a:rPr lang="en-US" smtClean="0"/>
              <a:t>)</a:t>
            </a:r>
          </a:p>
          <a:p>
            <a:pPr lvl="2" eaLnBrk="1" hangingPunct="1"/>
            <a:r>
              <a:rPr lang="en-US" smtClean="0"/>
              <a:t>Group A streptococcus </a:t>
            </a:r>
            <a:br>
              <a:rPr lang="en-US" smtClean="0"/>
            </a:br>
            <a:r>
              <a:rPr lang="en-US" smtClean="0"/>
              <a:t>	(</a:t>
            </a:r>
            <a:r>
              <a:rPr lang="en-US" i="1" smtClean="0"/>
              <a:t>Streptococcus pyogenes</a:t>
            </a:r>
            <a:r>
              <a:rPr lang="en-US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Useful Properties in Classification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Colony morphology</a:t>
            </a:r>
          </a:p>
          <a:p>
            <a:pPr eaLnBrk="1" hangingPunct="1"/>
            <a:r>
              <a:rPr lang="en-US" smtClean="0"/>
              <a:t>Cell shape &amp; arrangement</a:t>
            </a:r>
          </a:p>
          <a:p>
            <a:pPr eaLnBrk="1" hangingPunct="1"/>
            <a:r>
              <a:rPr lang="en-US" smtClean="0"/>
              <a:t>Cell wall structure (Gram staining)</a:t>
            </a:r>
          </a:p>
          <a:p>
            <a:pPr eaLnBrk="1" hangingPunct="1"/>
            <a:r>
              <a:rPr lang="en-US" smtClean="0"/>
              <a:t>Special cellular structures</a:t>
            </a:r>
          </a:p>
          <a:p>
            <a:pPr eaLnBrk="1" hangingPunct="1"/>
            <a:r>
              <a:rPr lang="en-US" smtClean="0"/>
              <a:t>Biochemical characteristics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ke">
  <a:themeElements>
    <a:clrScheme name="lake.pot 1">
      <a:dk1>
        <a:srgbClr val="000000"/>
      </a:dk1>
      <a:lt1>
        <a:srgbClr val="EAE8E2"/>
      </a:lt1>
      <a:dk2>
        <a:srgbClr val="5F5F5F"/>
      </a:dk2>
      <a:lt2>
        <a:srgbClr val="FDBC03"/>
      </a:lt2>
      <a:accent1>
        <a:srgbClr val="A7C1CB"/>
      </a:accent1>
      <a:accent2>
        <a:srgbClr val="A38D77"/>
      </a:accent2>
      <a:accent3>
        <a:srgbClr val="B6B6B6"/>
      </a:accent3>
      <a:accent4>
        <a:srgbClr val="C8C6C1"/>
      </a:accent4>
      <a:accent5>
        <a:srgbClr val="D0DDE2"/>
      </a:accent5>
      <a:accent6>
        <a:srgbClr val="937F6B"/>
      </a:accent6>
      <a:hlink>
        <a:srgbClr val="FFFFCC"/>
      </a:hlink>
      <a:folHlink>
        <a:srgbClr val="FFCC66"/>
      </a:folHlink>
    </a:clrScheme>
    <a:fontScheme name="lake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lake.pot 1">
        <a:dk1>
          <a:srgbClr val="000000"/>
        </a:dk1>
        <a:lt1>
          <a:srgbClr val="EAE8E2"/>
        </a:lt1>
        <a:dk2>
          <a:srgbClr val="5F5F5F"/>
        </a:dk2>
        <a:lt2>
          <a:srgbClr val="FDBC03"/>
        </a:lt2>
        <a:accent1>
          <a:srgbClr val="A7C1CB"/>
        </a:accent1>
        <a:accent2>
          <a:srgbClr val="A38D77"/>
        </a:accent2>
        <a:accent3>
          <a:srgbClr val="B6B6B6"/>
        </a:accent3>
        <a:accent4>
          <a:srgbClr val="C8C6C1"/>
        </a:accent4>
        <a:accent5>
          <a:srgbClr val="D0DDE2"/>
        </a:accent5>
        <a:accent6>
          <a:srgbClr val="937F6B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ke.pot 2">
        <a:dk1>
          <a:srgbClr val="333333"/>
        </a:dk1>
        <a:lt1>
          <a:srgbClr val="FFFFFF"/>
        </a:lt1>
        <a:dk2>
          <a:srgbClr val="B75E31"/>
        </a:dk2>
        <a:lt2>
          <a:srgbClr val="463828"/>
        </a:lt2>
        <a:accent1>
          <a:srgbClr val="E09F98"/>
        </a:accent1>
        <a:accent2>
          <a:srgbClr val="E4D8CA"/>
        </a:accent2>
        <a:accent3>
          <a:srgbClr val="FFFFFF"/>
        </a:accent3>
        <a:accent4>
          <a:srgbClr val="2A2A2A"/>
        </a:accent4>
        <a:accent5>
          <a:srgbClr val="EDCDCA"/>
        </a:accent5>
        <a:accent6>
          <a:srgbClr val="CFC4B7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ke.pot 3">
        <a:dk1>
          <a:srgbClr val="333333"/>
        </a:dk1>
        <a:lt1>
          <a:srgbClr val="FFFFFF"/>
        </a:lt1>
        <a:dk2>
          <a:srgbClr val="4D4D4D"/>
        </a:dk2>
        <a:lt2>
          <a:srgbClr val="000000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2A2A2A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ke.pot 4">
        <a:dk1>
          <a:srgbClr val="000000"/>
        </a:dk1>
        <a:lt1>
          <a:srgbClr val="EAE8E2"/>
        </a:lt1>
        <a:dk2>
          <a:srgbClr val="783A34"/>
        </a:dk2>
        <a:lt2>
          <a:srgbClr val="FFCC99"/>
        </a:lt2>
        <a:accent1>
          <a:srgbClr val="83AAAD"/>
        </a:accent1>
        <a:accent2>
          <a:srgbClr val="A06766"/>
        </a:accent2>
        <a:accent3>
          <a:srgbClr val="BEAEAE"/>
        </a:accent3>
        <a:accent4>
          <a:srgbClr val="C8C6C1"/>
        </a:accent4>
        <a:accent5>
          <a:srgbClr val="C1D2D3"/>
        </a:accent5>
        <a:accent6>
          <a:srgbClr val="915D5C"/>
        </a:accent6>
        <a:hlink>
          <a:srgbClr val="FFFFCC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Designs\lake.pot</Template>
  <TotalTime>399</TotalTime>
  <Words>1446</Words>
  <Application>Microsoft PowerPoint</Application>
  <PresentationFormat>On-screen Show (4:3)</PresentationFormat>
  <Paragraphs>192</Paragraphs>
  <Slides>29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Times New Roman</vt:lpstr>
      <vt:lpstr>Arial</vt:lpstr>
      <vt:lpstr>Wingdings</vt:lpstr>
      <vt:lpstr>Arial Narrow</vt:lpstr>
      <vt:lpstr>lake</vt:lpstr>
      <vt:lpstr>Microsoft Equation 3.0</vt:lpstr>
      <vt:lpstr>Microbial Taxonomy</vt:lpstr>
      <vt:lpstr>Classification Systems</vt:lpstr>
      <vt:lpstr>Levels of Classification</vt:lpstr>
      <vt:lpstr>Definition of “Species”</vt:lpstr>
      <vt:lpstr>Definition of “Species”</vt:lpstr>
      <vt:lpstr>Definition of “Species”</vt:lpstr>
      <vt:lpstr>Nomenclature</vt:lpstr>
      <vt:lpstr>Nomenclature</vt:lpstr>
      <vt:lpstr>Useful Properties in Classification</vt:lpstr>
      <vt:lpstr>Useful Properties in Classification</vt:lpstr>
      <vt:lpstr>Useful Properties in Classification</vt:lpstr>
      <vt:lpstr>Useful Properties in Classification</vt:lpstr>
      <vt:lpstr>Useful Properties in Classification</vt:lpstr>
      <vt:lpstr>Useful Properties in Classification</vt:lpstr>
      <vt:lpstr>Microbial Phylogeny</vt:lpstr>
      <vt:lpstr>Microbial Phylogeny</vt:lpstr>
      <vt:lpstr>Microbial Phylogeny</vt:lpstr>
      <vt:lpstr>Microbial Phylogeny</vt:lpstr>
      <vt:lpstr>Microbial Phylogeny</vt:lpstr>
      <vt:lpstr>Microbial Phylogeny</vt:lpstr>
      <vt:lpstr>Microbial Phylogeny</vt:lpstr>
      <vt:lpstr>Microbial Phylogeny</vt:lpstr>
      <vt:lpstr>Microbial Phylogeny</vt:lpstr>
      <vt:lpstr>Microbial Phylogeny</vt:lpstr>
      <vt:lpstr>Microbial Phylogeny</vt:lpstr>
      <vt:lpstr>Microbial Phylogeny</vt:lpstr>
      <vt:lpstr>Microbial Phylogeny</vt:lpstr>
      <vt:lpstr>Microbial Phylogeny</vt:lpstr>
      <vt:lpstr>Microbial Phylogeny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Microbial Taxonomy</dc:title>
  <dc:creator>Jerald D. Hendrix</dc:creator>
  <cp:lastModifiedBy>prashnat</cp:lastModifiedBy>
  <cp:revision>16</cp:revision>
  <dcterms:created xsi:type="dcterms:W3CDTF">2006-07-02T15:19:10Z</dcterms:created>
  <dcterms:modified xsi:type="dcterms:W3CDTF">2012-08-07T08:29:08Z</dcterms:modified>
</cp:coreProperties>
</file>