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7" r:id="rId8"/>
    <p:sldId id="261" r:id="rId9"/>
    <p:sldId id="262" r:id="rId10"/>
    <p:sldId id="263" r:id="rId11"/>
    <p:sldId id="265" r:id="rId12"/>
    <p:sldId id="264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0A6FE-3831-47E4-AD59-EFEDF3B53371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6BA0F-BBD9-4CF1-B229-A7E97C380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4AE67-02AC-492B-AF11-923311C0779C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6BC97-819B-4FAA-9DFA-5B131B081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14286-9474-4AA2-A4AB-237AEE89EA57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D1F8A-535D-48F7-BE5A-2FAF00D53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4CE9E-AA6A-4602-905C-70AE72F7A5C3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10173-2FA7-45E9-8C63-3F136760B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FC009-569F-4C3F-AB12-9E6983AA7CBA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D2D9A-BDAE-4809-B2BE-BD3EE062E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FDC51-D2EE-4215-A7EB-90B19A1253EA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E8E33-9495-4F44-BB03-103755A27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C9DCC-4EF6-4537-88A8-F9F82BD7C2DB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8DC2D-9906-4940-8A11-897FEEEE65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7FA47-F3A0-49D5-8538-04DB50D9383D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ACA1F-C35B-4CDA-9955-A6B1E8C20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4259F-CDAC-4361-ACED-37D43C7C0F6A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F289-B321-4D72-94F8-A2FDEA497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9ED55-9DAF-4FA6-9805-1A6326899919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A4E28-7E50-478A-93AB-92203B0C2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E28CD-6AD1-40E0-98CB-FC07D623F0C0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EFD6A-3C8B-4C19-B537-49D1E5B03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6D991F-A48F-4E58-8DAF-9D412B3CD443}" type="datetimeFigureOut">
              <a:rPr lang="en-US"/>
              <a:pPr>
                <a:defRPr/>
              </a:pPr>
              <a:t>08/07/2012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C047B2-858D-49A9-A8E8-7F804956D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edication" TargetMode="External"/><Relationship Id="rId7" Type="http://schemas.openxmlformats.org/officeDocument/2006/relationships/hyperlink" Target="http://en.wikipedia.org/wiki/Teicoplanin" TargetMode="External"/><Relationship Id="rId2" Type="http://schemas.openxmlformats.org/officeDocument/2006/relationships/hyperlink" Target="http://en.wikipedia.org/wiki/Antibioti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Vancomycin" TargetMode="External"/><Relationship Id="rId5" Type="http://schemas.openxmlformats.org/officeDocument/2006/relationships/hyperlink" Target="http://en.wikipedia.org/wiki/Nonribosomal_peptide" TargetMode="External"/><Relationship Id="rId4" Type="http://schemas.openxmlformats.org/officeDocument/2006/relationships/hyperlink" Target="http://en.wikipedia.org/wiki/Glycosylation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tmedweb.tulane.edu/pharmwiki/doku.php/penicillin_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tmedweb.tulane.edu/pharmwiki/doku.php/penicillin_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Beta-</a:t>
            </a:r>
            <a:r>
              <a:rPr lang="en-US" b="1" dirty="0" err="1" smtClean="0"/>
              <a:t>Lactamase</a:t>
            </a:r>
            <a:r>
              <a:rPr lang="en-US" b="1" dirty="0" smtClean="0"/>
              <a:t> Inhibitors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Clavulanic</a:t>
            </a:r>
            <a:r>
              <a:rPr lang="en-US" dirty="0" smtClean="0"/>
              <a:t> acid, </a:t>
            </a:r>
            <a:r>
              <a:rPr lang="en-US" dirty="0" err="1" smtClean="0"/>
              <a:t>Tazobactam</a:t>
            </a:r>
            <a:r>
              <a:rPr lang="en-US" dirty="0" smtClean="0"/>
              <a:t>, </a:t>
            </a:r>
            <a:r>
              <a:rPr lang="en-US" dirty="0" err="1" smtClean="0"/>
              <a:t>Sulbactam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Drug Class:</a:t>
            </a:r>
            <a:r>
              <a:rPr lang="en-US" dirty="0" smtClean="0"/>
              <a:t> inhibitors of beta-</a:t>
            </a:r>
            <a:r>
              <a:rPr lang="en-US" dirty="0" err="1" smtClean="0"/>
              <a:t>lactamase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Trade Names: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Augmentin</a:t>
            </a:r>
            <a:r>
              <a:rPr lang="en-US" dirty="0" smtClean="0"/>
              <a:t> ® (Amoxicillin + </a:t>
            </a:r>
            <a:r>
              <a:rPr lang="en-US" dirty="0" err="1" smtClean="0"/>
              <a:t>Clavulanate</a:t>
            </a:r>
            <a:r>
              <a:rPr lang="en-US" dirty="0" smtClean="0"/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Zosyn</a:t>
            </a:r>
            <a:r>
              <a:rPr lang="en-US" dirty="0" smtClean="0"/>
              <a:t> ® (</a:t>
            </a:r>
            <a:r>
              <a:rPr lang="en-US" dirty="0" err="1" smtClean="0"/>
              <a:t>Piperacillin</a:t>
            </a:r>
            <a:r>
              <a:rPr lang="en-US" dirty="0" smtClean="0"/>
              <a:t> + </a:t>
            </a:r>
            <a:r>
              <a:rPr lang="en-US" dirty="0" err="1" smtClean="0"/>
              <a:t>Tazobactam</a:t>
            </a:r>
            <a:r>
              <a:rPr lang="en-US" dirty="0" smtClean="0"/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Timentin</a:t>
            </a:r>
            <a:r>
              <a:rPr lang="en-US" dirty="0" smtClean="0"/>
              <a:t> ® (</a:t>
            </a:r>
            <a:r>
              <a:rPr lang="en-US" dirty="0" err="1" smtClean="0"/>
              <a:t>Ticarcillin</a:t>
            </a:r>
            <a:r>
              <a:rPr lang="en-US" dirty="0" smtClean="0"/>
              <a:t> + </a:t>
            </a:r>
            <a:r>
              <a:rPr lang="en-US" dirty="0" err="1" smtClean="0"/>
              <a:t>Clavulanate</a:t>
            </a:r>
            <a:r>
              <a:rPr lang="en-US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Mechanism of Action: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these three substances resemble β-</a:t>
            </a:r>
            <a:r>
              <a:rPr lang="en-US" dirty="0" err="1" smtClean="0"/>
              <a:t>lactam</a:t>
            </a:r>
            <a:r>
              <a:rPr lang="en-US" dirty="0" smtClean="0"/>
              <a:t> molecules &amp; are </a:t>
            </a:r>
            <a:r>
              <a:rPr lang="en-US" b="1" dirty="0" smtClean="0"/>
              <a:t>potent inhibitors of “most” </a:t>
            </a:r>
            <a:r>
              <a:rPr lang="en-US" b="1" u="sng" dirty="0" smtClean="0"/>
              <a:t>plasmid-mediated</a:t>
            </a:r>
            <a:r>
              <a:rPr lang="en-US" b="1" dirty="0" smtClean="0"/>
              <a:t> beta-</a:t>
            </a:r>
            <a:r>
              <a:rPr lang="en-US" b="1" dirty="0" err="1" smtClean="0"/>
              <a:t>lactamases</a:t>
            </a:r>
            <a:r>
              <a:rPr lang="en-US" dirty="0" smtClean="0"/>
              <a:t>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u="sng" dirty="0" err="1" smtClean="0"/>
              <a:t>Sulbactam</a:t>
            </a:r>
            <a:r>
              <a:rPr lang="en-US" b="1" dirty="0" smtClean="0"/>
              <a:t> has intrinsic activity against </a:t>
            </a:r>
            <a:r>
              <a:rPr lang="en-US" b="1" dirty="0" err="1" smtClean="0"/>
              <a:t>Acinetobacter</a:t>
            </a:r>
            <a:r>
              <a:rPr lang="en-US" b="1" dirty="0" smtClean="0"/>
              <a:t> &amp; may be used against MDR strains.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Indications: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used in fixed combination with specific </a:t>
            </a:r>
            <a:r>
              <a:rPr lang="en-US" dirty="0" err="1" smtClean="0"/>
              <a:t>penicillins</a:t>
            </a:r>
            <a:r>
              <a:rPr lang="en-US" dirty="0" smtClean="0"/>
              <a:t>: </a:t>
            </a:r>
            <a:r>
              <a:rPr lang="en-US" dirty="0" err="1" smtClean="0"/>
              <a:t>ampicillin</a:t>
            </a:r>
            <a:r>
              <a:rPr lang="en-US" dirty="0" smtClean="0"/>
              <a:t>, amoxicillin or </a:t>
            </a:r>
            <a:r>
              <a:rPr lang="en-US" dirty="0" err="1" smtClean="0"/>
              <a:t>ticarcillin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penicillin-β-</a:t>
            </a:r>
            <a:r>
              <a:rPr lang="en-US" b="1" dirty="0" err="1" smtClean="0"/>
              <a:t>lactamase</a:t>
            </a:r>
            <a:r>
              <a:rPr lang="en-US" b="1" dirty="0" smtClean="0"/>
              <a:t> inhibitor combinations are used for empirical therapy against a wide range of potential pathogens including treatment of aerobic &amp; anaerobic infections (e.g. intra-abdominal infections)</a:t>
            </a:r>
            <a:r>
              <a:rPr lang="en-US" dirty="0" smtClean="0"/>
              <a:t>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The β-</a:t>
            </a:r>
            <a:r>
              <a:rPr lang="en-US" dirty="0" err="1" smtClean="0"/>
              <a:t>lactam</a:t>
            </a:r>
            <a:r>
              <a:rPr lang="en-US" dirty="0" smtClean="0"/>
              <a:t> inhibitor merely extends the activity of the combined penicillin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Different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Divided into “generations” for convenience but many drugs in same “generation” not chemically related and different spectrum of activity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Currently four generations of </a:t>
            </a:r>
            <a:r>
              <a:rPr lang="en-US" dirty="0" err="1" smtClean="0"/>
              <a:t>cephalosporins</a:t>
            </a:r>
            <a:r>
              <a:rPr lang="en-US" dirty="0" smtClean="0"/>
              <a:t> but which generation a particular drug belongs often a matter of debate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Generalization that with increasing “generation” activity in vitro against Gram positive organisms decreases while activity against Gram negatives increases (but an oversimplification)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1st Generation - Narrow Spectrum</a:t>
            </a:r>
            <a:endParaRPr lang="en-US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Cephalexin</a:t>
            </a:r>
            <a:r>
              <a:rPr lang="en-US" dirty="0" smtClean="0"/>
              <a:t>, </a:t>
            </a:r>
            <a:r>
              <a:rPr lang="en-US" dirty="0" err="1" smtClean="0"/>
              <a:t>Cefazolin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2nd Generation - Intermediate Spectrum</a:t>
            </a:r>
            <a:endParaRPr lang="en-US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Cefaclor</a:t>
            </a:r>
            <a:r>
              <a:rPr lang="en-US" dirty="0" smtClean="0"/>
              <a:t>,</a:t>
            </a:r>
            <a:r>
              <a:rPr lang="en-US" u="sng" dirty="0" smtClean="0"/>
              <a:t> </a:t>
            </a:r>
            <a:r>
              <a:rPr lang="en-US" u="sng" dirty="0" err="1" smtClean="0"/>
              <a:t>Cefotetan</a:t>
            </a:r>
            <a:r>
              <a:rPr lang="en-US" u="sng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Cefoxitin</a:t>
            </a:r>
            <a:r>
              <a:rPr lang="en-US" dirty="0" smtClean="0"/>
              <a:t>,</a:t>
            </a:r>
            <a:r>
              <a:rPr lang="en-US" u="sng" dirty="0" smtClean="0"/>
              <a:t> </a:t>
            </a:r>
            <a:r>
              <a:rPr lang="en-US" u="sng" dirty="0" err="1" smtClean="0"/>
              <a:t>Cefuroxime</a:t>
            </a:r>
            <a:endParaRPr lang="en-US" u="sng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3rd Generation - Broad Spectrum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u="sng" dirty="0" err="1" smtClean="0"/>
              <a:t>Cefotaxime</a:t>
            </a:r>
            <a:r>
              <a:rPr lang="en-US" u="sng" dirty="0" smtClean="0"/>
              <a:t>, </a:t>
            </a:r>
            <a:r>
              <a:rPr lang="en-US" u="sng" dirty="0" err="1" smtClean="0"/>
              <a:t>Ceftriaxone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Cefixime</a:t>
            </a:r>
            <a:endParaRPr lang="en-US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 4th Generation - Broad Spectrum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Cefepime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u="sng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 smtClean="0"/>
              <a:t>Cephalosporins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First generation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Oral and intravenous </a:t>
            </a:r>
            <a:r>
              <a:rPr lang="en-US" dirty="0" err="1" smtClean="0"/>
              <a:t>forumlations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Activity against E. coli, </a:t>
            </a:r>
            <a:r>
              <a:rPr lang="en-US" dirty="0" err="1" smtClean="0"/>
              <a:t>Klebsiella</a:t>
            </a:r>
            <a:r>
              <a:rPr lang="en-US" dirty="0" smtClean="0"/>
              <a:t>, Proteus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 general, FDA approved for skin and soft tissue infections, urinary tract infections, respiratory tract infections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Second generation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Oral and intravenous - </a:t>
            </a:r>
            <a:r>
              <a:rPr lang="en-US" dirty="0" err="1" smtClean="0"/>
              <a:t>cefuroxime</a:t>
            </a:r>
            <a:r>
              <a:rPr lang="en-US" dirty="0" smtClean="0"/>
              <a:t> </a:t>
            </a:r>
            <a:r>
              <a:rPr lang="en-US" dirty="0" err="1" smtClean="0"/>
              <a:t>axetil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Anti-anaerobic activity (</a:t>
            </a:r>
            <a:r>
              <a:rPr lang="en-US" dirty="0" err="1" smtClean="0"/>
              <a:t>cephamycins</a:t>
            </a:r>
            <a:r>
              <a:rPr lang="en-US" dirty="0" smtClean="0"/>
              <a:t>) - </a:t>
            </a:r>
            <a:r>
              <a:rPr lang="en-US" dirty="0" err="1" smtClean="0"/>
              <a:t>cefoxitin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Third generation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Non-anti-</a:t>
            </a:r>
            <a:r>
              <a:rPr lang="en-US" dirty="0" err="1" smtClean="0"/>
              <a:t>pseudomonal</a:t>
            </a:r>
            <a:r>
              <a:rPr lang="en-US" dirty="0" smtClean="0"/>
              <a:t> – </a:t>
            </a:r>
            <a:r>
              <a:rPr lang="en-US" dirty="0" err="1" smtClean="0"/>
              <a:t>ceftriaxone</a:t>
            </a:r>
            <a:r>
              <a:rPr lang="en-US" dirty="0" smtClean="0"/>
              <a:t>, </a:t>
            </a:r>
            <a:r>
              <a:rPr lang="en-US" dirty="0" err="1" smtClean="0"/>
              <a:t>cefotaxime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Anti-</a:t>
            </a:r>
            <a:r>
              <a:rPr lang="en-US" dirty="0" err="1" smtClean="0"/>
              <a:t>pseudomonal</a:t>
            </a:r>
            <a:r>
              <a:rPr lang="en-US" dirty="0" smtClean="0"/>
              <a:t> – </a:t>
            </a:r>
            <a:r>
              <a:rPr lang="en-US" dirty="0" err="1" smtClean="0"/>
              <a:t>ceftazidime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Fourth generation – </a:t>
            </a:r>
            <a:r>
              <a:rPr lang="en-US" dirty="0" err="1" smtClean="0"/>
              <a:t>cefepime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smtClean="0"/>
              <a:t>Glycopeptide antibiotics</a:t>
            </a:r>
            <a:r>
              <a:rPr lang="en-US" sz="2400" smtClean="0"/>
              <a:t> are a class of </a:t>
            </a:r>
            <a:r>
              <a:rPr lang="en-US" sz="2400" smtClean="0">
                <a:hlinkClick r:id="rId2" tooltip="Antibiotic"/>
              </a:rPr>
              <a:t>antibiotic</a:t>
            </a:r>
            <a:r>
              <a:rPr lang="en-US" sz="2400" smtClean="0"/>
              <a:t> </a:t>
            </a:r>
            <a:r>
              <a:rPr lang="en-US" sz="2400" smtClean="0">
                <a:hlinkClick r:id="rId3" tooltip="Medication"/>
              </a:rPr>
              <a:t>drugs</a:t>
            </a:r>
            <a:r>
              <a:rPr lang="en-US" sz="2400" smtClean="0"/>
              <a:t>.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/>
            <a:r>
              <a:rPr lang="en-US" smtClean="0"/>
              <a:t>The class is composed of </a:t>
            </a:r>
            <a:r>
              <a:rPr lang="en-US" smtClean="0">
                <a:hlinkClick r:id="rId4" tooltip="Glycosylation"/>
              </a:rPr>
              <a:t>glycosylated</a:t>
            </a:r>
            <a:r>
              <a:rPr lang="en-US" smtClean="0"/>
              <a:t> cyclic or polycyclic </a:t>
            </a:r>
            <a:r>
              <a:rPr lang="en-US" smtClean="0">
                <a:hlinkClick r:id="rId5" tooltip="Nonribosomal peptide"/>
              </a:rPr>
              <a:t>nonribosomal peptides</a:t>
            </a:r>
            <a:r>
              <a:rPr lang="en-US" smtClean="0"/>
              <a:t>. </a:t>
            </a:r>
          </a:p>
          <a:p>
            <a:pPr eaLnBrk="1" hangingPunct="1"/>
            <a:r>
              <a:rPr lang="en-US" smtClean="0"/>
              <a:t>Significant glycopeptide antibiotics include </a:t>
            </a:r>
            <a:r>
              <a:rPr lang="en-US" smtClean="0">
                <a:hlinkClick r:id="rId6" tooltip="Vancomycin"/>
              </a:rPr>
              <a:t>vancomycin</a:t>
            </a:r>
            <a:r>
              <a:rPr lang="en-US" smtClean="0"/>
              <a:t>, </a:t>
            </a:r>
            <a:r>
              <a:rPr lang="en-US" smtClean="0">
                <a:hlinkClick r:id="rId7" tooltip="Teicoplanin"/>
              </a:rPr>
              <a:t>teicoplanin</a:t>
            </a:r>
            <a:r>
              <a:rPr lang="en-US" smtClean="0"/>
              <a:t>,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 smtClean="0"/>
              <a:t>Vancomycin</a:t>
            </a:r>
            <a:r>
              <a:rPr lang="en-US" b="1" dirty="0" smtClean="0"/>
              <a:t> 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/>
              <a:t>Vancomycin</a:t>
            </a:r>
            <a:r>
              <a:rPr lang="en-US" b="1" dirty="0" smtClean="0"/>
              <a:t> is a </a:t>
            </a:r>
            <a:r>
              <a:rPr lang="en-US" b="1" dirty="0" err="1" smtClean="0"/>
              <a:t>glycopeptide</a:t>
            </a:r>
            <a:r>
              <a:rPr lang="en-US" b="1" dirty="0" smtClean="0"/>
              <a:t> antibiotic produced by </a:t>
            </a:r>
            <a:r>
              <a:rPr lang="en-US" b="1" i="1" dirty="0" smtClean="0"/>
              <a:t>Streptomyces  </a:t>
            </a:r>
            <a:r>
              <a:rPr lang="en-US" i="1" dirty="0" err="1" smtClean="0"/>
              <a:t>orientalis</a:t>
            </a:r>
            <a:r>
              <a:rPr lang="en-US" i="1" dirty="0" smtClean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It is a cup-shaped molecule composed of a peptide </a:t>
            </a:r>
            <a:r>
              <a:rPr lang="en-US" dirty="0" smtClean="0"/>
              <a:t>linked to a disaccharide.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antibiotic blocks </a:t>
            </a:r>
            <a:r>
              <a:rPr lang="en-US" dirty="0" err="1" smtClean="0"/>
              <a:t>peptidoglycan</a:t>
            </a:r>
            <a:r>
              <a:rPr lang="en-US" dirty="0" smtClean="0"/>
              <a:t> synthesis by inhibiting the </a:t>
            </a:r>
            <a:r>
              <a:rPr lang="en-US" dirty="0" err="1" smtClean="0"/>
              <a:t>transpeptidation</a:t>
            </a:r>
            <a:r>
              <a:rPr lang="en-US" dirty="0" smtClean="0"/>
              <a:t> step that cross-links  adjacent </a:t>
            </a:r>
            <a:r>
              <a:rPr lang="en-US" dirty="0" err="1" smtClean="0"/>
              <a:t>peptidoglycan</a:t>
            </a:r>
            <a:r>
              <a:rPr lang="en-US" dirty="0" smtClean="0"/>
              <a:t> strands.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resulting </a:t>
            </a:r>
            <a:r>
              <a:rPr lang="en-US" dirty="0" err="1" smtClean="0"/>
              <a:t>peptidoglycan</a:t>
            </a:r>
            <a:r>
              <a:rPr lang="en-US" dirty="0" smtClean="0"/>
              <a:t> is  mechanically weak and the cells </a:t>
            </a:r>
            <a:r>
              <a:rPr lang="en-US" dirty="0" err="1" smtClean="0"/>
              <a:t>osmotically</a:t>
            </a:r>
            <a:r>
              <a:rPr lang="en-US" dirty="0" smtClean="0"/>
              <a:t> </a:t>
            </a:r>
            <a:r>
              <a:rPr lang="en-US" dirty="0" err="1" smtClean="0"/>
              <a:t>lyse</a:t>
            </a:r>
            <a:r>
              <a:rPr lang="en-US" dirty="0" smtClean="0"/>
              <a:t>.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Vancomycin’s</a:t>
            </a:r>
            <a:r>
              <a:rPr lang="en-US" dirty="0" smtClean="0"/>
              <a:t> peptide portion binds specifically to the D-</a:t>
            </a:r>
            <a:r>
              <a:rPr lang="en-US" dirty="0" err="1" smtClean="0"/>
              <a:t>alanine</a:t>
            </a:r>
            <a:r>
              <a:rPr lang="en-US" dirty="0" smtClean="0"/>
              <a:t>-D-</a:t>
            </a:r>
            <a:r>
              <a:rPr lang="en-US" dirty="0" err="1" smtClean="0"/>
              <a:t>alanine</a:t>
            </a:r>
            <a:r>
              <a:rPr lang="en-US" dirty="0" smtClean="0"/>
              <a:t> terminal sequence on the </a:t>
            </a:r>
            <a:r>
              <a:rPr lang="en-US" dirty="0" err="1" smtClean="0"/>
              <a:t>pentapeptide</a:t>
            </a:r>
            <a:r>
              <a:rPr lang="en-US" dirty="0" smtClean="0"/>
              <a:t> portion of </a:t>
            </a:r>
            <a:r>
              <a:rPr lang="en-US" dirty="0" err="1" smtClean="0"/>
              <a:t>peptidoglycan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This complex blocks </a:t>
            </a:r>
            <a:r>
              <a:rPr lang="en-US" dirty="0" err="1" smtClean="0"/>
              <a:t>transpeptidase</a:t>
            </a:r>
            <a:r>
              <a:rPr lang="en-US" dirty="0" smtClean="0"/>
              <a:t> action.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antibiotic is bactericidal for </a:t>
            </a:r>
            <a:r>
              <a:rPr lang="en-US" i="1" dirty="0" smtClean="0"/>
              <a:t>Staphylococcus and some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members of the genera </a:t>
            </a:r>
            <a:r>
              <a:rPr lang="en-US" i="1" dirty="0" smtClean="0"/>
              <a:t>Clostridium, Bacillus, Streptococcus, and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err="1" smtClean="0"/>
              <a:t>Enterococcus</a:t>
            </a:r>
            <a:r>
              <a:rPr lang="en-US" i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 It is given both orally and intravenously, and has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been particularly important in the treatment of antibiotic resistant staphylococcal and </a:t>
            </a:r>
            <a:r>
              <a:rPr lang="en-US" dirty="0" err="1" smtClean="0"/>
              <a:t>enterococcal</a:t>
            </a:r>
            <a:r>
              <a:rPr lang="en-US" dirty="0" smtClean="0"/>
              <a:t> infections.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Vancomycin</a:t>
            </a:r>
            <a:r>
              <a:rPr lang="en-US" dirty="0" smtClean="0"/>
              <a:t>-resistant  strains of </a:t>
            </a:r>
            <a:r>
              <a:rPr lang="en-US" i="1" dirty="0" err="1" smtClean="0"/>
              <a:t>Enterococcus</a:t>
            </a:r>
            <a:r>
              <a:rPr lang="en-US" i="1" dirty="0" smtClean="0"/>
              <a:t> have become widespread and recently a  </a:t>
            </a:r>
            <a:r>
              <a:rPr lang="en-US" dirty="0" smtClean="0"/>
              <a:t>few cases of resistant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 have appeared.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Teicoplanin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Teicoplanin</a:t>
            </a:r>
            <a:r>
              <a:rPr lang="en-US" dirty="0" smtClean="0"/>
              <a:t> is a </a:t>
            </a:r>
            <a:r>
              <a:rPr lang="en-US" dirty="0" err="1" smtClean="0"/>
              <a:t>glycopeptide</a:t>
            </a:r>
            <a:r>
              <a:rPr lang="en-US" dirty="0" smtClean="0"/>
              <a:t> antibiotic from </a:t>
            </a:r>
            <a:r>
              <a:rPr lang="en-US" i="1" dirty="0" err="1" smtClean="0"/>
              <a:t>Actinoplanes</a:t>
            </a:r>
            <a:r>
              <a:rPr lang="en-US" i="1" dirty="0" smtClean="0"/>
              <a:t> </a:t>
            </a:r>
            <a:r>
              <a:rPr lang="en-US" i="1" dirty="0" err="1" smtClean="0"/>
              <a:t>teichomyceticus</a:t>
            </a:r>
            <a:r>
              <a:rPr lang="en-US" i="1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 is similar in structure and mechanism of </a:t>
            </a:r>
            <a:r>
              <a:rPr lang="en-US" i="1" dirty="0" err="1" smtClean="0"/>
              <a:t>action</a:t>
            </a:r>
            <a:r>
              <a:rPr lang="en-US" dirty="0" err="1" smtClean="0"/>
              <a:t>to</a:t>
            </a:r>
            <a:r>
              <a:rPr lang="en-US" dirty="0" smtClean="0"/>
              <a:t> </a:t>
            </a:r>
            <a:r>
              <a:rPr lang="en-US" dirty="0" err="1" smtClean="0"/>
              <a:t>vancomycin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 It is active against staphylococci, </a:t>
            </a:r>
            <a:r>
              <a:rPr lang="en-US" dirty="0" err="1" smtClean="0"/>
              <a:t>enterococci</a:t>
            </a:r>
            <a:r>
              <a:rPr lang="en-US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 streptococci, clostridia, </a:t>
            </a:r>
            <a:r>
              <a:rPr lang="en-US" i="1" dirty="0" smtClean="0"/>
              <a:t>Listeria, and many other </a:t>
            </a:r>
            <a:r>
              <a:rPr lang="en-US" i="1" dirty="0" err="1" smtClean="0"/>
              <a:t>grampositive</a:t>
            </a:r>
            <a:r>
              <a:rPr lang="en-US" i="1" dirty="0" smtClean="0"/>
              <a:t> </a:t>
            </a:r>
            <a:r>
              <a:rPr lang="en-US" dirty="0" smtClean="0"/>
              <a:t>pathogens.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This antibiotic presently is used in Europe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and elsewhere, but not in the United States.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Bacitracin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 is a polypeptide antibiotic produced by Bacillus species.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 It prevents cell wall growth by inhibiting the release of the subunits of </a:t>
            </a:r>
            <a:r>
              <a:rPr lang="en-US" dirty="0" err="1" smtClean="0"/>
              <a:t>peptidoglycan</a:t>
            </a:r>
            <a:r>
              <a:rPr lang="en-US" dirty="0" smtClean="0"/>
              <a:t> from the lipid carrier molecule that carries the subunit to the outside of the membrane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Teichoic</a:t>
            </a:r>
            <a:r>
              <a:rPr lang="en-US" dirty="0" smtClean="0"/>
              <a:t> acid synthesis, which requires the same carrier, is also inhibited.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 </a:t>
            </a:r>
            <a:r>
              <a:rPr lang="en-US" dirty="0" err="1" smtClean="0"/>
              <a:t>Bacitracin</a:t>
            </a:r>
            <a:r>
              <a:rPr lang="en-US" dirty="0" smtClean="0"/>
              <a:t> has a high toxicity which precludes its systemic use.</a:t>
            </a:r>
            <a:endParaRPr lang="en-US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 </a:t>
            </a:r>
            <a:r>
              <a:rPr lang="en-US" dirty="0" smtClean="0"/>
              <a:t>It is present in many topical antibiotic preparations, and since it is not absorbed by the gut, it is given to "sterilize" the bowel prior to surgery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100" b="1" dirty="0" err="1" smtClean="0"/>
              <a:t>Penicillins</a:t>
            </a:r>
            <a:r>
              <a:rPr lang="en-US" sz="3100" b="1" dirty="0" smtClean="0"/>
              <a:t> Resistant to Staph Beta-</a:t>
            </a:r>
            <a:r>
              <a:rPr lang="en-US" sz="3100" b="1" dirty="0" err="1" smtClean="0"/>
              <a:t>Lactamase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Extended Spectrum </a:t>
            </a:r>
            <a:r>
              <a:rPr lang="en-US" sz="3100" b="1" dirty="0" err="1" smtClean="0"/>
              <a:t>Penicillins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Ampicillin</a:t>
            </a:r>
            <a:r>
              <a:rPr lang="en-US" dirty="0" smtClean="0"/>
              <a:t> (</a:t>
            </a:r>
            <a:r>
              <a:rPr lang="en-US" dirty="0" err="1" smtClean="0"/>
              <a:t>po</a:t>
            </a:r>
            <a:r>
              <a:rPr lang="en-US" dirty="0" smtClean="0"/>
              <a:t>, </a:t>
            </a:r>
            <a:r>
              <a:rPr lang="en-US" dirty="0" err="1" smtClean="0"/>
              <a:t>im</a:t>
            </a:r>
            <a:r>
              <a:rPr lang="en-US" dirty="0" smtClean="0"/>
              <a:t>, iv)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Drug Class:</a:t>
            </a:r>
            <a:r>
              <a:rPr lang="en-US" dirty="0" smtClean="0"/>
              <a:t> </a:t>
            </a:r>
            <a:r>
              <a:rPr lang="en-US" dirty="0" err="1" smtClean="0"/>
              <a:t>Semisynthetic</a:t>
            </a:r>
            <a:r>
              <a:rPr lang="en-US" dirty="0" smtClean="0"/>
              <a:t> Penicillin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Mechanism of Action: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Same as Pen G, but </a:t>
            </a:r>
            <a:r>
              <a:rPr lang="en-US" b="1" dirty="0" smtClean="0"/>
              <a:t>greater activity against gram negative bacteria due to enhanced ability to penetrate the gram negative outer membrane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Side Effects: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skin rash, esp. if patient has mononucleosis.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Diarrhea &amp; </a:t>
            </a:r>
            <a:r>
              <a:rPr lang="en-US" dirty="0" err="1" smtClean="0"/>
              <a:t>Superinfections</a:t>
            </a:r>
            <a:r>
              <a:rPr lang="en-US" dirty="0" smtClean="0"/>
              <a:t> are common.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Pharmacokinetics: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oral, </a:t>
            </a:r>
            <a:r>
              <a:rPr lang="en-US" dirty="0" err="1" smtClean="0"/>
              <a:t>i.m</a:t>
            </a:r>
            <a:r>
              <a:rPr lang="en-US" dirty="0" smtClean="0"/>
              <a:t>. or </a:t>
            </a:r>
            <a:r>
              <a:rPr lang="en-US" dirty="0" err="1" smtClean="0"/>
              <a:t>i.v</a:t>
            </a:r>
            <a:r>
              <a:rPr lang="en-US" dirty="0" smtClean="0"/>
              <a:t>. administration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acid resistant &amp; well absorbed </a:t>
            </a:r>
            <a:r>
              <a:rPr lang="en-US" dirty="0" err="1" smtClean="0"/>
              <a:t>afer</a:t>
            </a:r>
            <a:r>
              <a:rPr lang="en-US" dirty="0" smtClean="0"/>
              <a:t> oral administration.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Significant </a:t>
            </a:r>
            <a:r>
              <a:rPr lang="en-US" b="1" dirty="0" err="1" smtClean="0"/>
              <a:t>biliary</a:t>
            </a:r>
            <a:r>
              <a:rPr lang="en-US" b="1" dirty="0" smtClean="0"/>
              <a:t> excretion (hence effective against Salmonella infections in the </a:t>
            </a:r>
            <a:r>
              <a:rPr lang="en-US" b="1" dirty="0" err="1" smtClean="0"/>
              <a:t>biliary</a:t>
            </a:r>
            <a:r>
              <a:rPr lang="en-US" b="1" dirty="0" smtClean="0"/>
              <a:t> tract)</a:t>
            </a:r>
            <a:r>
              <a:rPr lang="en-US" dirty="0" smtClean="0"/>
              <a:t>. Half-life is 1.3 hours.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Amoxicillin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Drug Class:</a:t>
            </a:r>
            <a:r>
              <a:rPr lang="en-US" dirty="0" smtClean="0"/>
              <a:t> </a:t>
            </a:r>
            <a:r>
              <a:rPr lang="en-US" dirty="0" err="1" smtClean="0"/>
              <a:t>Semisynthetic</a:t>
            </a:r>
            <a:r>
              <a:rPr lang="en-US" dirty="0" smtClean="0"/>
              <a:t> Penicillin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Mechanism of Action: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Same as Pen G, but greater activity against gram negative bacteria due to enhanced ability to penetrate the gram negative outer membrane.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Side Effects: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hypersensitivity (like other </a:t>
            </a:r>
            <a:r>
              <a:rPr lang="en-US" dirty="0" err="1" smtClean="0"/>
              <a:t>penicillins</a:t>
            </a:r>
            <a:r>
              <a:rPr lang="en-US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Pharmacokinetics: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absorbed better than </a:t>
            </a:r>
            <a:r>
              <a:rPr lang="en-US" b="1" dirty="0" err="1" smtClean="0"/>
              <a:t>ampicillin</a:t>
            </a:r>
            <a:r>
              <a:rPr lang="en-US" b="1" dirty="0" smtClean="0"/>
              <a:t> upon oral administration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Ticarcillin</a:t>
            </a:r>
            <a:r>
              <a:rPr lang="en-US" dirty="0" smtClean="0"/>
              <a:t> - </a:t>
            </a:r>
            <a:r>
              <a:rPr lang="en-US" dirty="0" err="1" smtClean="0"/>
              <a:t>Clavulanic</a:t>
            </a:r>
            <a:r>
              <a:rPr lang="en-US" dirty="0" smtClean="0"/>
              <a:t> Acid Combo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Trade Names:</a:t>
            </a:r>
            <a:r>
              <a:rPr lang="en-US" dirty="0" smtClean="0"/>
              <a:t>  </a:t>
            </a:r>
            <a:r>
              <a:rPr lang="en-US" dirty="0" err="1" smtClean="0"/>
              <a:t>Timentin</a:t>
            </a:r>
            <a:r>
              <a:rPr lang="en-US" dirty="0" smtClean="0"/>
              <a:t> ®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Drug Class:</a:t>
            </a:r>
            <a:r>
              <a:rPr lang="en-US" dirty="0" smtClean="0"/>
              <a:t> </a:t>
            </a:r>
            <a:r>
              <a:rPr lang="en-US" dirty="0" err="1" smtClean="0"/>
              <a:t>Semisynthetic</a:t>
            </a:r>
            <a:r>
              <a:rPr lang="en-US" dirty="0" smtClean="0"/>
              <a:t> Penicillin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Mechanism of Action: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Same as </a:t>
            </a:r>
            <a:r>
              <a:rPr lang="en-US" dirty="0" smtClean="0">
                <a:hlinkClick r:id="rId2" tooltip="penicillin_g"/>
              </a:rPr>
              <a:t>Penicillin G</a:t>
            </a:r>
            <a:r>
              <a:rPr lang="en-US" dirty="0" smtClean="0"/>
              <a:t>, but greater activity against gram negative bacteria due to enhanced ability to penetrate the gram negative outer membrane.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Almost always given as a combined medication with </a:t>
            </a:r>
            <a:r>
              <a:rPr lang="en-US" b="1" dirty="0" err="1" smtClean="0"/>
              <a:t>clavulanic</a:t>
            </a:r>
            <a:r>
              <a:rPr lang="en-US" b="1" dirty="0" smtClean="0"/>
              <a:t> acid (</a:t>
            </a:r>
            <a:r>
              <a:rPr lang="en-US" b="1" dirty="0" err="1" smtClean="0"/>
              <a:t>Timentin</a:t>
            </a:r>
            <a:r>
              <a:rPr lang="en-US" b="1" dirty="0" smtClean="0"/>
              <a:t> ®) for inhibition of beta-</a:t>
            </a:r>
            <a:r>
              <a:rPr lang="en-US" b="1" dirty="0" err="1" smtClean="0"/>
              <a:t>lactamases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Pharmacokinetics: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parental (</a:t>
            </a:r>
            <a:r>
              <a:rPr lang="en-US" dirty="0" err="1" smtClean="0"/>
              <a:t>i.m</a:t>
            </a:r>
            <a:r>
              <a:rPr lang="en-US" dirty="0" smtClean="0"/>
              <a:t>. or </a:t>
            </a:r>
            <a:r>
              <a:rPr lang="en-US" dirty="0" err="1" smtClean="0"/>
              <a:t>i.v</a:t>
            </a:r>
            <a:r>
              <a:rPr lang="en-US" dirty="0" smtClean="0"/>
              <a:t>.) use. Acid unstable.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Piperacillin</a:t>
            </a:r>
            <a:r>
              <a:rPr lang="en-US" dirty="0" smtClean="0"/>
              <a:t> - </a:t>
            </a:r>
            <a:r>
              <a:rPr lang="en-US" dirty="0" err="1" smtClean="0"/>
              <a:t>Tazobactam</a:t>
            </a:r>
            <a:r>
              <a:rPr lang="en-US" dirty="0" smtClean="0"/>
              <a:t> Combo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Drug Class:</a:t>
            </a:r>
            <a:r>
              <a:rPr lang="en-US" dirty="0" smtClean="0"/>
              <a:t> </a:t>
            </a:r>
            <a:r>
              <a:rPr lang="en-US" dirty="0" err="1" smtClean="0"/>
              <a:t>Semisynthetic</a:t>
            </a:r>
            <a:r>
              <a:rPr lang="en-US" dirty="0" smtClean="0"/>
              <a:t> </a:t>
            </a:r>
            <a:r>
              <a:rPr lang="en-US" dirty="0" err="1" smtClean="0"/>
              <a:t>Penicillins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Mechanism of Action: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Same as </a:t>
            </a:r>
            <a:r>
              <a:rPr lang="en-US" dirty="0" smtClean="0">
                <a:hlinkClick r:id="rId2" tooltip="penicillin_g"/>
              </a:rPr>
              <a:t>Penicillin G</a:t>
            </a:r>
            <a:r>
              <a:rPr lang="en-US" dirty="0" smtClean="0"/>
              <a:t>, but greater activity against gram negative bacteria due to enhanced ability to penetrate the gram negative outer membrane.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u="sng" dirty="0" err="1" smtClean="0"/>
              <a:t>Piperacillin</a:t>
            </a:r>
            <a:r>
              <a:rPr lang="en-US" b="1" u="sng" dirty="0" smtClean="0"/>
              <a:t> is combined with </a:t>
            </a:r>
            <a:r>
              <a:rPr lang="en-US" b="1" u="sng" dirty="0" err="1" smtClean="0"/>
              <a:t>tazobactam</a:t>
            </a:r>
            <a:r>
              <a:rPr lang="en-US" b="1" u="sng" dirty="0" smtClean="0"/>
              <a:t> </a:t>
            </a:r>
            <a:r>
              <a:rPr lang="en-US" dirty="0" smtClean="0"/>
              <a:t> to provide protection against beta-</a:t>
            </a:r>
            <a:r>
              <a:rPr lang="en-US" dirty="0" err="1" smtClean="0"/>
              <a:t>lactamase</a:t>
            </a:r>
            <a:r>
              <a:rPr lang="en-US" dirty="0" smtClean="0"/>
              <a:t> inactivation.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Pharmacokinetics: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given parentally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 smtClean="0"/>
              <a:t>Cephalosporins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Cephalosporin discovery credited to </a:t>
            </a:r>
            <a:r>
              <a:rPr lang="en-US" dirty="0" err="1" smtClean="0"/>
              <a:t>Brotzu</a:t>
            </a:r>
            <a:r>
              <a:rPr lang="en-US" dirty="0" smtClean="0"/>
              <a:t> in 1945 in sewer water off coast of </a:t>
            </a:r>
            <a:r>
              <a:rPr lang="en-US" dirty="0" err="1" smtClean="0"/>
              <a:t>Sardinina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Several compounds isolated from mold </a:t>
            </a:r>
            <a:r>
              <a:rPr lang="en-US" i="1" dirty="0" err="1" smtClean="0"/>
              <a:t>Acremonium</a:t>
            </a:r>
            <a:r>
              <a:rPr lang="en-US" i="1" dirty="0" smtClean="0"/>
              <a:t> </a:t>
            </a:r>
            <a:r>
              <a:rPr lang="en-US" i="1" dirty="0" err="1" smtClean="0"/>
              <a:t>chrysogenum</a:t>
            </a:r>
            <a:r>
              <a:rPr lang="en-US" dirty="0" smtClean="0"/>
              <a:t> with cephalosporin C as basic nucleus for future drugs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First introduced into clinical use in 1964 (</a:t>
            </a:r>
            <a:r>
              <a:rPr lang="en-US" dirty="0" err="1" smtClean="0"/>
              <a:t>cephalothin</a:t>
            </a:r>
            <a:r>
              <a:rPr lang="en-US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Cephalosporins</a:t>
            </a:r>
            <a:r>
              <a:rPr lang="en-US" dirty="0" smtClean="0"/>
              <a:t> are the second major group of beta-</a:t>
            </a:r>
            <a:r>
              <a:rPr lang="en-US" dirty="0" err="1" smtClean="0"/>
              <a:t>lactam</a:t>
            </a:r>
            <a:r>
              <a:rPr lang="en-US" dirty="0" smtClean="0"/>
              <a:t> antibiotics.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Cephalosporins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Cephalosporins</a:t>
            </a:r>
            <a:r>
              <a:rPr lang="en-US" dirty="0" smtClean="0"/>
              <a:t> are a family of antibiotics originally isolated in 1948 from the fungus </a:t>
            </a:r>
            <a:r>
              <a:rPr lang="en-US" dirty="0" err="1" smtClean="0"/>
              <a:t>Cephalosporium</a:t>
            </a:r>
            <a:r>
              <a:rPr lang="en-US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their -</a:t>
            </a:r>
            <a:r>
              <a:rPr lang="en-US" dirty="0" err="1" smtClean="0"/>
              <a:t>lactam</a:t>
            </a:r>
            <a:r>
              <a:rPr lang="en-US" dirty="0" smtClean="0"/>
              <a:t> structure  very similar to that of the </a:t>
            </a:r>
            <a:r>
              <a:rPr lang="en-US" dirty="0" err="1" smtClean="0"/>
              <a:t>penicillins</a:t>
            </a:r>
            <a:r>
              <a:rPr lang="en-US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, </a:t>
            </a:r>
            <a:r>
              <a:rPr lang="en-US" dirty="0" err="1" smtClean="0"/>
              <a:t>cephalosporins</a:t>
            </a:r>
            <a:r>
              <a:rPr lang="en-US" dirty="0" smtClean="0"/>
              <a:t> resemble </a:t>
            </a:r>
            <a:r>
              <a:rPr lang="en-US" dirty="0" err="1" smtClean="0"/>
              <a:t>penicillins</a:t>
            </a:r>
            <a:r>
              <a:rPr lang="en-US" dirty="0" smtClean="0"/>
              <a:t> in inhibiting the </a:t>
            </a:r>
            <a:r>
              <a:rPr lang="en-US" dirty="0" err="1" smtClean="0"/>
              <a:t>transpeptidation</a:t>
            </a:r>
            <a:r>
              <a:rPr lang="en-US" dirty="0" smtClean="0"/>
              <a:t> reaction during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peptidoglycan</a:t>
            </a:r>
            <a:r>
              <a:rPr lang="en-US" dirty="0" smtClean="0"/>
              <a:t> synthesis.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They are broad-spectrum drugs frequently given to patients with penicillin allergies.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Many </a:t>
            </a:r>
            <a:r>
              <a:rPr lang="en-US" dirty="0" err="1" smtClean="0"/>
              <a:t>cephalosporins</a:t>
            </a:r>
            <a:r>
              <a:rPr lang="en-US" dirty="0" smtClean="0"/>
              <a:t> are in use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First-generation </a:t>
            </a:r>
            <a:r>
              <a:rPr lang="en-US" dirty="0" err="1" smtClean="0"/>
              <a:t>cephalosporins</a:t>
            </a:r>
            <a:r>
              <a:rPr lang="en-US" dirty="0" smtClean="0"/>
              <a:t> are more effective  against gram-positive than gram-negative pathogens.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Secondgeneration</a:t>
            </a:r>
            <a:r>
              <a:rPr lang="en-US" dirty="0" smtClean="0"/>
              <a:t>   drugs act against many gram-negative as well as </a:t>
            </a:r>
            <a:r>
              <a:rPr lang="en-US" dirty="0" err="1" smtClean="0"/>
              <a:t>grampositive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pathogens.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Third-generation drugs are particularly effective  against gram-negative pathogens, and often also reach the   central nervous 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 smtClean="0"/>
              <a:t>Cephalosporins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Bicyclic ring structure</a:t>
            </a:r>
          </a:p>
          <a:p>
            <a:pPr lvl="1" eaLnBrk="1" hangingPunct="1"/>
            <a:r>
              <a:rPr lang="en-US" smtClean="0"/>
              <a:t>beta-lactam ring (in common with penicillins)</a:t>
            </a:r>
          </a:p>
          <a:p>
            <a:pPr lvl="1" eaLnBrk="1" hangingPunct="1"/>
            <a:r>
              <a:rPr lang="en-US" smtClean="0"/>
              <a:t>6 membered sulfur containing dihidrothiaizine ring</a:t>
            </a:r>
          </a:p>
          <a:p>
            <a:pPr eaLnBrk="1" hangingPunct="1"/>
            <a:r>
              <a:rPr lang="en-US" smtClean="0"/>
              <a:t>Changes in side chain R groups gives changes in spectrum of activity, pharmacokinetics, etc.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Mechanism of action: binds to penicillin binding proteins and inhibition of formation of cell wall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Mechanisms of resistance: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Changes in drug target of penicillin binding proteins  - </a:t>
            </a:r>
            <a:r>
              <a:rPr lang="en-US" dirty="0" err="1" smtClean="0"/>
              <a:t>methicillin-resistant</a:t>
            </a:r>
            <a:r>
              <a:rPr lang="en-US" i="1" dirty="0" err="1" smtClean="0"/>
              <a:t>Staphyloccocus</a:t>
            </a:r>
            <a:r>
              <a:rPr lang="en-US" i="1" dirty="0" smtClean="0"/>
              <a:t> </a:t>
            </a:r>
            <a:r>
              <a:rPr lang="en-US" i="1" dirty="0" err="1" smtClean="0"/>
              <a:t>aureus</a:t>
            </a:r>
            <a:endParaRPr lang="en-US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Efflux pumps – </a:t>
            </a:r>
            <a:r>
              <a:rPr lang="en-US" dirty="0" err="1" smtClean="0"/>
              <a:t>MexAB-OprM</a:t>
            </a:r>
            <a:r>
              <a:rPr lang="en-US" dirty="0" smtClean="0"/>
              <a:t> efflux pump in </a:t>
            </a:r>
            <a:r>
              <a:rPr lang="en-US" i="1" dirty="0" smtClean="0"/>
              <a:t>Pseudomonas </a:t>
            </a:r>
            <a:r>
              <a:rPr lang="en-US" i="1" dirty="0" err="1" smtClean="0"/>
              <a:t>aeruginosa</a:t>
            </a:r>
            <a:endParaRPr lang="en-US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Decreased permeability of cell wall – less common for </a:t>
            </a:r>
            <a:r>
              <a:rPr lang="en-US" dirty="0" err="1" smtClean="0"/>
              <a:t>cephalosporins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Alteration of drug itself by hydrolysis by beta-</a:t>
            </a:r>
            <a:r>
              <a:rPr lang="en-US" dirty="0" err="1" smtClean="0"/>
              <a:t>lactamases</a:t>
            </a:r>
            <a:endParaRPr lang="en-US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Numbers and types of beta-</a:t>
            </a:r>
            <a:r>
              <a:rPr lang="en-US" dirty="0" err="1" smtClean="0"/>
              <a:t>lactamases</a:t>
            </a:r>
            <a:r>
              <a:rPr lang="en-US" dirty="0" smtClean="0"/>
              <a:t> increasing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Can be chromosomally or extra-chromosomally (more easily transmitted to other organisms) mediated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Resistance to one cephalosporin can result in resistance others depending on mechanism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Resistance to </a:t>
            </a:r>
            <a:r>
              <a:rPr lang="en-US" dirty="0" err="1" smtClean="0"/>
              <a:t>cephalosporins</a:t>
            </a:r>
            <a:r>
              <a:rPr lang="en-US" dirty="0" smtClean="0"/>
              <a:t> can confer resistance to other beta-</a:t>
            </a:r>
            <a:r>
              <a:rPr lang="en-US" dirty="0" err="1" smtClean="0"/>
              <a:t>lactam</a:t>
            </a:r>
            <a:r>
              <a:rPr lang="en-US" dirty="0" smtClean="0"/>
              <a:t> drugs like </a:t>
            </a:r>
            <a:r>
              <a:rPr lang="en-US" dirty="0" err="1" smtClean="0"/>
              <a:t>penicillins</a:t>
            </a:r>
            <a:r>
              <a:rPr lang="en-US" dirty="0" smtClean="0"/>
              <a:t> as well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606</Words>
  <Application>Microsoft Office PowerPoint</Application>
  <PresentationFormat>On-screen Show (4:3)</PresentationFormat>
  <Paragraphs>143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Beta-Lactamase Inhibitors </vt:lpstr>
      <vt:lpstr>Penicillins Resistant to Staph Beta-Lactamase Extended Spectrum Penicillins </vt:lpstr>
      <vt:lpstr>Amoxicillin </vt:lpstr>
      <vt:lpstr>Ticarcillin - Clavulanic Acid Combo </vt:lpstr>
      <vt:lpstr>Piperacillin - Tazobactam Combo </vt:lpstr>
      <vt:lpstr>Cephalosporins </vt:lpstr>
      <vt:lpstr>Cephalosporins</vt:lpstr>
      <vt:lpstr>Cephalosporins </vt:lpstr>
      <vt:lpstr>Slide 9</vt:lpstr>
      <vt:lpstr>Different classes</vt:lpstr>
      <vt:lpstr>Diff classes</vt:lpstr>
      <vt:lpstr>Cephalosporins </vt:lpstr>
      <vt:lpstr>Glycopeptide antibiotics are a class of antibiotic drugs. </vt:lpstr>
      <vt:lpstr>Vancomycin  </vt:lpstr>
      <vt:lpstr>Teicoplanin</vt:lpstr>
      <vt:lpstr>Bacitracin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Penicillins Resistant to Staph Beta-Lactamase Extended Spectrum Penicillins </dc:title>
  <dc:creator/>
  <cp:lastModifiedBy>prashnat</cp:lastModifiedBy>
  <cp:revision>20</cp:revision>
  <dcterms:created xsi:type="dcterms:W3CDTF">2006-08-16T00:00:00Z</dcterms:created>
  <dcterms:modified xsi:type="dcterms:W3CDTF">2012-08-07T09:01:11Z</dcterms:modified>
</cp:coreProperties>
</file>