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8" r:id="rId10"/>
    <p:sldId id="264" r:id="rId11"/>
    <p:sldId id="269" r:id="rId12"/>
    <p:sldId id="270" r:id="rId13"/>
    <p:sldId id="271" r:id="rId14"/>
    <p:sldId id="272" r:id="rId15"/>
    <p:sldId id="273" r:id="rId16"/>
    <p:sldId id="274" r:id="rId17"/>
    <p:sldId id="275" r:id="rId18"/>
    <p:sldId id="276" r:id="rId19"/>
    <p:sldId id="277"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87" d="100"/>
          <a:sy n="87" d="100"/>
        </p:scale>
        <p:origin x="-34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09CB786-E3BA-4669-A3C2-86880EB488D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3B071E2-4BD7-4C99-B5B3-B9F263BA383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391D0FF-4B88-4555-9766-4D5494DD2D6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8D7CBEA-FD5D-4933-92AF-E6FE886BD4A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805E95F-F1D9-430D-BCB6-5C6D244FB81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9800E31-BB3D-4FEA-B2E9-F9BC24D69F3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36CEBCB-B98B-4808-BBD6-6D04ECCD968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1EB615F-B58E-46EC-9D69-9DB2BFAFF1B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9DE1520-89D9-4B0D-A564-82BC33F0A69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5064CCA-B269-47A6-AF8C-FF01CA8AEBE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AA282FA-D0EF-4195-A4DD-51343DF9A5E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0F7034D-12CD-4674-9697-89683BE69E0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Nucleosome structure</a:t>
            </a:r>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4000" b="1"/>
              <a:t>Higher order </a:t>
            </a:r>
            <a:r>
              <a:rPr lang="en-US" sz="4000"/>
              <a:t/>
            </a:r>
            <a:br>
              <a:rPr lang="en-US" sz="4000"/>
            </a:br>
            <a:r>
              <a:rPr lang="en-US" sz="4000" b="1"/>
              <a:t>structure</a:t>
            </a:r>
          </a:p>
        </p:txBody>
      </p:sp>
      <p:sp>
        <p:nvSpPr>
          <p:cNvPr id="10243" name="Rectangle 3"/>
          <p:cNvSpPr>
            <a:spLocks noGrp="1" noChangeArrowheads="1"/>
          </p:cNvSpPr>
          <p:nvPr>
            <p:ph type="body" idx="1"/>
          </p:nvPr>
        </p:nvSpPr>
        <p:spPr/>
        <p:txBody>
          <a:bodyPr/>
          <a:lstStyle/>
          <a:p>
            <a:pPr>
              <a:lnSpc>
                <a:spcPct val="90000"/>
              </a:lnSpc>
            </a:pPr>
            <a:r>
              <a:rPr lang="en-US" sz="2400"/>
              <a:t>The organization of chromatin at the highest level seems rather similar to that </a:t>
            </a:r>
            <a:r>
              <a:rPr lang="en-US" sz="2400" b="1"/>
              <a:t>structure </a:t>
            </a:r>
            <a:r>
              <a:rPr lang="en-US" sz="2400"/>
              <a:t>of prokaryotic DNA. Electron micrographs of chromosomes which have been stripped of their histone proteins show a looped domain structure.</a:t>
            </a:r>
          </a:p>
          <a:p>
            <a:pPr>
              <a:lnSpc>
                <a:spcPct val="90000"/>
              </a:lnSpc>
            </a:pPr>
            <a:r>
              <a:rPr lang="en-US" sz="2400"/>
              <a:t>Even the size of the loops is approximately the same, up to around 100 kb of DNA, although there are many more loops in a eukaryotic chromosome. The loops are constrained by interaction with a protein complex known as the </a:t>
            </a:r>
            <a:r>
              <a:rPr lang="en-US" sz="2400" b="1"/>
              <a:t>nuclear matrix.</a:t>
            </a:r>
          </a:p>
          <a:p>
            <a:pPr>
              <a:lnSpc>
                <a:spcPct val="90000"/>
              </a:lnSpc>
            </a:pPr>
            <a:r>
              <a:rPr lang="en-US" sz="2400"/>
              <a:t>The DNA in the loops is in the form of 30 nm fiber, and the loops form an array about 300 nm across.</a:t>
            </a:r>
            <a:endParaRPr lang="en-US" sz="2400" i="1"/>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endParaRPr lang="en-US"/>
          </a:p>
        </p:txBody>
      </p:sp>
      <p:sp>
        <p:nvSpPr>
          <p:cNvPr id="15363" name="Rectangle 3"/>
          <p:cNvSpPr>
            <a:spLocks noGrp="1" noChangeArrowheads="1"/>
          </p:cNvSpPr>
          <p:nvPr>
            <p:ph type="body" idx="1"/>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en-US"/>
          </a:p>
        </p:txBody>
      </p:sp>
      <p:sp>
        <p:nvSpPr>
          <p:cNvPr id="16387" name="Rectangle 3"/>
          <p:cNvSpPr>
            <a:spLocks noGrp="1" noChangeArrowheads="1"/>
          </p:cNvSpPr>
          <p:nvPr>
            <p:ph type="body"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endParaRPr lang="en-US"/>
          </a:p>
        </p:txBody>
      </p:sp>
      <p:sp>
        <p:nvSpPr>
          <p:cNvPr id="17411" name="Rectangle 3"/>
          <p:cNvSpPr>
            <a:spLocks noGrp="1" noChangeArrowheads="1"/>
          </p:cNvSpPr>
          <p:nvPr>
            <p:ph type="body" idx="1"/>
          </p:nvPr>
        </p:nvSpPr>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endParaRPr lang="en-US"/>
          </a:p>
        </p:txBody>
      </p:sp>
      <p:sp>
        <p:nvSpPr>
          <p:cNvPr id="18435" name="Rectangle 3"/>
          <p:cNvSpPr>
            <a:spLocks noGrp="1" noChangeArrowheads="1"/>
          </p:cNvSpPr>
          <p:nvPr>
            <p:ph type="body" idx="1"/>
          </p:nvPr>
        </p:nvSpPr>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endParaRPr lang="en-US"/>
          </a:p>
        </p:txBody>
      </p:sp>
      <p:sp>
        <p:nvSpPr>
          <p:cNvPr id="19459" name="Rectangle 3"/>
          <p:cNvSpPr>
            <a:spLocks noGrp="1" noChangeArrowheads="1"/>
          </p:cNvSpPr>
          <p:nvPr>
            <p:ph type="body" idx="1"/>
          </p:nvPr>
        </p:nvSpPr>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en-US"/>
          </a:p>
        </p:txBody>
      </p:sp>
      <p:sp>
        <p:nvSpPr>
          <p:cNvPr id="20483" name="Rectangle 3"/>
          <p:cNvSpPr>
            <a:spLocks noGrp="1" noChangeArrowheads="1"/>
          </p:cNvSpPr>
          <p:nvPr>
            <p:ph type="body" idx="1"/>
          </p:nvPr>
        </p:nvSpPr>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endParaRPr lang="en-US"/>
          </a:p>
        </p:txBody>
      </p:sp>
      <p:sp>
        <p:nvSpPr>
          <p:cNvPr id="21507" name="Rectangle 3"/>
          <p:cNvSpPr>
            <a:spLocks noGrp="1" noChangeArrowheads="1"/>
          </p:cNvSpPr>
          <p:nvPr>
            <p:ph type="body" idx="1"/>
          </p:nvPr>
        </p:nvSpPr>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en-US"/>
          </a:p>
        </p:txBody>
      </p:sp>
      <p:sp>
        <p:nvSpPr>
          <p:cNvPr id="22531" name="Rectangle 3"/>
          <p:cNvSpPr>
            <a:spLocks noGrp="1" noChangeArrowheads="1"/>
          </p:cNvSpPr>
          <p:nvPr>
            <p:ph type="body" idx="1"/>
          </p:nvPr>
        </p:nvSpPr>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en-US"/>
          </a:p>
        </p:txBody>
      </p:sp>
      <p:sp>
        <p:nvSpPr>
          <p:cNvPr id="23555" name="Rectangle 3"/>
          <p:cNvSpPr>
            <a:spLocks noGrp="1" noChangeArrowheads="1"/>
          </p:cNvSpPr>
          <p:nvPr>
            <p:ph type="body"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b="1"/>
              <a:t>Histones</a:t>
            </a:r>
          </a:p>
        </p:txBody>
      </p:sp>
      <p:sp>
        <p:nvSpPr>
          <p:cNvPr id="3075" name="Rectangle 3"/>
          <p:cNvSpPr>
            <a:spLocks noGrp="1" noChangeArrowheads="1"/>
          </p:cNvSpPr>
          <p:nvPr>
            <p:ph type="body" idx="1"/>
          </p:nvPr>
        </p:nvSpPr>
        <p:spPr/>
        <p:txBody>
          <a:bodyPr/>
          <a:lstStyle/>
          <a:p>
            <a:pPr>
              <a:lnSpc>
                <a:spcPct val="90000"/>
              </a:lnSpc>
            </a:pPr>
            <a:r>
              <a:rPr lang="en-US" sz="2400"/>
              <a:t>Most of the protein in eukaryotic chromatin consists of </a:t>
            </a:r>
            <a:r>
              <a:rPr lang="en-US" sz="2400" b="1"/>
              <a:t>histones</a:t>
            </a:r>
            <a:r>
              <a:rPr lang="en-US" sz="2400"/>
              <a:t>, of which there are five families, or classes: H2A, H2B, H3 and H4, known as the </a:t>
            </a:r>
            <a:r>
              <a:rPr lang="en-US" sz="2400" b="1"/>
              <a:t>core histones</a:t>
            </a:r>
            <a:r>
              <a:rPr lang="en-US" sz="2400"/>
              <a:t>,</a:t>
            </a:r>
          </a:p>
          <a:p>
            <a:pPr>
              <a:lnSpc>
                <a:spcPct val="90000"/>
              </a:lnSpc>
            </a:pPr>
            <a:r>
              <a:rPr lang="en-US" sz="2400"/>
              <a:t>and H1. The core histones are small proteins, with masses between 10 and 20 kDa, and H1 histones are a little larger at around 23 kDa. </a:t>
            </a:r>
          </a:p>
          <a:p>
            <a:pPr>
              <a:lnSpc>
                <a:spcPct val="90000"/>
              </a:lnSpc>
            </a:pPr>
            <a:r>
              <a:rPr lang="en-US" sz="2400"/>
              <a:t>All histone proteins have a large positive charge; between 20 and 30% of their sequences consist of the basic amino acids, lysine and arginine This means that histones will bind very strongly to the negatively charged DNA in forming chromatin.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b="1"/>
              <a:t>Histones</a:t>
            </a:r>
          </a:p>
        </p:txBody>
      </p:sp>
      <p:sp>
        <p:nvSpPr>
          <p:cNvPr id="4099" name="Rectangle 3"/>
          <p:cNvSpPr>
            <a:spLocks noGrp="1" noChangeArrowheads="1"/>
          </p:cNvSpPr>
          <p:nvPr>
            <p:ph type="body" idx="1"/>
          </p:nvPr>
        </p:nvSpPr>
        <p:spPr/>
        <p:txBody>
          <a:bodyPr/>
          <a:lstStyle/>
          <a:p>
            <a:pPr>
              <a:lnSpc>
                <a:spcPct val="90000"/>
              </a:lnSpc>
            </a:pPr>
            <a:r>
              <a:rPr lang="en-US" sz="2800"/>
              <a:t>Members of the same histone class are very highly conserved between relatively unrelated species, for example between plants and animals, which testifies to their crucial role in chromatin. that all histones are ultimately evolutionarily related </a:t>
            </a:r>
          </a:p>
          <a:p>
            <a:pPr>
              <a:lnSpc>
                <a:spcPct val="90000"/>
              </a:lnSpc>
            </a:pPr>
            <a:r>
              <a:rPr lang="en-US" sz="2800"/>
              <a:t>H1 histones are somewhat distinct from the other histone classes in a number of ways; in addition to their larger size, there is more variation in H1 sequences both between and within species than in the other classes.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b="1"/>
              <a:t>Nucleosome Stucture</a:t>
            </a:r>
          </a:p>
        </p:txBody>
      </p:sp>
      <p:sp>
        <p:nvSpPr>
          <p:cNvPr id="5123" name="Rectangle 3"/>
          <p:cNvSpPr>
            <a:spLocks noGrp="1" noChangeArrowheads="1"/>
          </p:cNvSpPr>
          <p:nvPr>
            <p:ph type="body" idx="1"/>
          </p:nvPr>
        </p:nvSpPr>
        <p:spPr/>
        <p:txBody>
          <a:bodyPr/>
          <a:lstStyle/>
          <a:p>
            <a:pPr>
              <a:lnSpc>
                <a:spcPct val="90000"/>
              </a:lnSpc>
            </a:pPr>
            <a:r>
              <a:rPr lang="en-US" sz="2400"/>
              <a:t>Treatment of chromatin with </a:t>
            </a:r>
            <a:r>
              <a:rPr lang="en-US" sz="2400" b="1"/>
              <a:t>micrococcal nuclease</a:t>
            </a:r>
            <a:r>
              <a:rPr lang="en-US" sz="2400"/>
              <a:t>,</a:t>
            </a:r>
          </a:p>
          <a:p>
            <a:pPr>
              <a:lnSpc>
                <a:spcPct val="90000"/>
              </a:lnSpc>
              <a:buFontTx/>
              <a:buNone/>
            </a:pPr>
            <a:r>
              <a:rPr lang="en-US" sz="2400"/>
              <a:t>	an endonuclease which cleaves double-stranded DNA, led to the isolation of DNA fragments with discrete sizes, in multiples of approximately 200 bp.</a:t>
            </a:r>
          </a:p>
          <a:p>
            <a:pPr>
              <a:lnSpc>
                <a:spcPct val="90000"/>
              </a:lnSpc>
            </a:pPr>
            <a:r>
              <a:rPr lang="en-US" sz="2400"/>
              <a:t>It was discovered that each 200 bp fragment is associated with an </a:t>
            </a:r>
            <a:r>
              <a:rPr lang="en-US" sz="2400" b="1"/>
              <a:t>octamer</a:t>
            </a:r>
          </a:p>
          <a:p>
            <a:pPr>
              <a:lnSpc>
                <a:spcPct val="90000"/>
              </a:lnSpc>
            </a:pPr>
            <a:r>
              <a:rPr lang="en-US" sz="2400"/>
              <a:t>core of histone proteins, (H2A)2(H2B)2(H3)2(H4)2, which is why these are designated the </a:t>
            </a:r>
            <a:r>
              <a:rPr lang="en-US" sz="2400" b="1"/>
              <a:t>core histones</a:t>
            </a:r>
            <a:r>
              <a:rPr lang="en-US" sz="2400"/>
              <a:t>, and more loosely with one molecule of H1. </a:t>
            </a:r>
          </a:p>
          <a:p>
            <a:pPr>
              <a:lnSpc>
                <a:spcPct val="90000"/>
              </a:lnSpc>
            </a:pPr>
            <a:r>
              <a:rPr lang="en-US" sz="2400"/>
              <a:t>The proteins protect the DNA from the action of micrococcal nuclease.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b="1"/>
              <a:t>Nucleosome Stucture</a:t>
            </a:r>
          </a:p>
        </p:txBody>
      </p:sp>
      <p:sp>
        <p:nvSpPr>
          <p:cNvPr id="6147" name="Rectangle 3"/>
          <p:cNvSpPr>
            <a:spLocks noGrp="1" noChangeArrowheads="1"/>
          </p:cNvSpPr>
          <p:nvPr>
            <p:ph type="body" idx="1"/>
          </p:nvPr>
        </p:nvSpPr>
        <p:spPr/>
        <p:txBody>
          <a:bodyPr/>
          <a:lstStyle/>
          <a:p>
            <a:r>
              <a:rPr lang="en-US" sz="2800"/>
              <a:t>prolonged digestion with nuclease leads to the loss of H1 and yields a very resistant structure consisting of </a:t>
            </a:r>
            <a:r>
              <a:rPr lang="en-US" sz="2800" b="1"/>
              <a:t>146 bp </a:t>
            </a:r>
            <a:r>
              <a:rPr lang="en-US" sz="2800"/>
              <a:t>of DNA associated very tightly with the histone octamer. This structure is known as the </a:t>
            </a:r>
            <a:r>
              <a:rPr lang="en-US" sz="2800" b="1"/>
              <a:t>nucleosome core</a:t>
            </a:r>
            <a:r>
              <a:rPr lang="en-US" sz="2800"/>
              <a:t>, and is structurally very similar whatever the source of the chromatin</a:t>
            </a:r>
          </a:p>
          <a:p>
            <a:r>
              <a:rPr lang="en-US" sz="2800"/>
              <a:t>The histone octamer forms a wedge-shaped disk, around which the 146 bp of DNA is wrapped in 1.8 turns in a left-handed direction.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b="1"/>
              <a:t>Nucleosome Stucture</a:t>
            </a:r>
          </a:p>
        </p:txBody>
      </p:sp>
      <p:sp>
        <p:nvSpPr>
          <p:cNvPr id="7171" name="Rectangle 3"/>
          <p:cNvSpPr>
            <a:spLocks noGrp="1" noChangeArrowheads="1"/>
          </p:cNvSpPr>
          <p:nvPr>
            <p:ph type="body" idx="1"/>
          </p:nvPr>
        </p:nvSpPr>
        <p:spPr/>
        <p:txBody>
          <a:bodyPr/>
          <a:lstStyle/>
          <a:p>
            <a:pPr>
              <a:lnSpc>
                <a:spcPct val="90000"/>
              </a:lnSpc>
            </a:pPr>
            <a:r>
              <a:rPr lang="en-US" sz="2400"/>
              <a:t>One molecule of histone H1 binds to the nucleosome, and acts to stabilize the point at which the DNA enters and leaves the nucleosome core </a:t>
            </a:r>
          </a:p>
          <a:p>
            <a:pPr>
              <a:lnSpc>
                <a:spcPct val="90000"/>
              </a:lnSpc>
            </a:pPr>
            <a:r>
              <a:rPr lang="en-US" sz="2400"/>
              <a:t>In the presence of H1, a further 20 bp of DNA is protected from nuclease digestion, making 166 bp in all, corresponding to two full turns around the histone octamer. A nucleosome core plus H1 is known as a </a:t>
            </a:r>
            <a:r>
              <a:rPr lang="en-US" sz="2400" b="1"/>
              <a:t>chromatosome</a:t>
            </a:r>
            <a:r>
              <a:rPr lang="en-US" sz="2400"/>
              <a:t>. </a:t>
            </a:r>
          </a:p>
          <a:p>
            <a:pPr>
              <a:lnSpc>
                <a:spcPct val="90000"/>
              </a:lnSpc>
            </a:pPr>
            <a:r>
              <a:rPr lang="en-US" sz="2400"/>
              <a:t>In some cell types, it may be replaced by an extreme variant called histone H5, which binds chromatin particularly tightly, and is associated with DNA which is not undergoing transcription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b="1"/>
              <a:t>Nucleosome Stucture</a:t>
            </a:r>
          </a:p>
        </p:txBody>
      </p:sp>
      <p:sp>
        <p:nvSpPr>
          <p:cNvPr id="8195" name="Rectangle 3"/>
          <p:cNvSpPr>
            <a:spLocks noGrp="1" noChangeArrowheads="1"/>
          </p:cNvSpPr>
          <p:nvPr>
            <p:ph type="body" idx="1"/>
          </p:nvPr>
        </p:nvSpPr>
        <p:spPr/>
        <p:txBody>
          <a:bodyPr/>
          <a:lstStyle/>
          <a:p>
            <a:endParaRPr lang="en-US"/>
          </a:p>
        </p:txBody>
      </p:sp>
      <p:pic>
        <p:nvPicPr>
          <p:cNvPr id="8197" name="Picture 5" descr="nucleosome"/>
          <p:cNvPicPr>
            <a:picLocks noChangeAspect="1" noChangeArrowheads="1"/>
          </p:cNvPicPr>
          <p:nvPr/>
        </p:nvPicPr>
        <p:blipFill>
          <a:blip r:embed="rId2"/>
          <a:srcRect/>
          <a:stretch>
            <a:fillRect/>
          </a:stretch>
        </p:blipFill>
        <p:spPr bwMode="auto">
          <a:xfrm>
            <a:off x="2438400" y="2362200"/>
            <a:ext cx="4286250" cy="374332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b="1"/>
              <a:t>The 30 nm fiber</a:t>
            </a:r>
          </a:p>
        </p:txBody>
      </p:sp>
      <p:sp>
        <p:nvSpPr>
          <p:cNvPr id="9219" name="Rectangle 3"/>
          <p:cNvSpPr>
            <a:spLocks noGrp="1" noChangeArrowheads="1"/>
          </p:cNvSpPr>
          <p:nvPr>
            <p:ph type="body" idx="1"/>
          </p:nvPr>
        </p:nvSpPr>
        <p:spPr/>
        <p:txBody>
          <a:bodyPr/>
          <a:lstStyle/>
          <a:p>
            <a:pPr>
              <a:lnSpc>
                <a:spcPct val="80000"/>
              </a:lnSpc>
            </a:pPr>
            <a:r>
              <a:rPr lang="en-US" sz="2000"/>
              <a:t>The presence of histone H1 increases the organization of the ‘beads on a string’ to show a zig-zag structure in electron micrographs. </a:t>
            </a:r>
          </a:p>
          <a:p>
            <a:pPr>
              <a:lnSpc>
                <a:spcPct val="80000"/>
              </a:lnSpc>
            </a:pPr>
            <a:r>
              <a:rPr lang="en-US" sz="2000"/>
              <a:t>With a change in the salt concentration, further organization of the nucleosomes into a </a:t>
            </a:r>
            <a:r>
              <a:rPr lang="en-US" sz="2000" b="1"/>
              <a:t>fiber </a:t>
            </a:r>
            <a:r>
              <a:rPr lang="en-US" sz="2000"/>
              <a:t>of 30 nm diameter takes place.</a:t>
            </a:r>
          </a:p>
          <a:p>
            <a:pPr>
              <a:lnSpc>
                <a:spcPct val="80000"/>
              </a:lnSpc>
            </a:pPr>
            <a:r>
              <a:rPr lang="en-US" sz="2000"/>
              <a:t>Detailed studies of this process have suggested that the nucleosomes are wound into a higher order left-handed helix, dubbed a </a:t>
            </a:r>
            <a:r>
              <a:rPr lang="en-US" sz="2000" b="1"/>
              <a:t>solenoid</a:t>
            </a:r>
            <a:r>
              <a:rPr lang="en-US" sz="2000"/>
              <a:t>, with around six nucleosomes per turn </a:t>
            </a:r>
          </a:p>
          <a:p>
            <a:pPr>
              <a:lnSpc>
                <a:spcPct val="80000"/>
              </a:lnSpc>
            </a:pPr>
            <a:r>
              <a:rPr lang="en-US" sz="2000"/>
              <a:t>However, there is still some conjecture about the precise organization of the fiber structure, including the path of the linker DNA and the way in which different linker lengths might be incorporated into what seems to be a very uniform structure. Most chromosomal DNA </a:t>
            </a:r>
            <a:r>
              <a:rPr lang="en-US" sz="2000" i="1"/>
              <a:t>in vivo </a:t>
            </a:r>
            <a:r>
              <a:rPr lang="en-US" sz="2000"/>
              <a:t>is packaged into the 30 nm fiber.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en-US"/>
          </a:p>
        </p:txBody>
      </p:sp>
      <p:sp>
        <p:nvSpPr>
          <p:cNvPr id="14339" name="Rectangle 3"/>
          <p:cNvSpPr>
            <a:spLocks noGrp="1" noChangeArrowheads="1"/>
          </p:cNvSpPr>
          <p:nvPr>
            <p:ph type="body" idx="1"/>
          </p:nvPr>
        </p:nvSpPr>
        <p:spPr>
          <a:xfrm>
            <a:off x="685800" y="2895600"/>
            <a:ext cx="8229600" cy="4525963"/>
          </a:xfrm>
        </p:spPr>
        <p:txBody>
          <a:bodyPr/>
          <a:lstStyle/>
          <a:p>
            <a:endParaRPr lang="en-US"/>
          </a:p>
        </p:txBody>
      </p:sp>
      <p:pic>
        <p:nvPicPr>
          <p:cNvPr id="14340" name="Picture 4" descr="Geissenhoener_html_3269dbec"/>
          <p:cNvPicPr>
            <a:picLocks noChangeAspect="1" noChangeArrowheads="1"/>
          </p:cNvPicPr>
          <p:nvPr/>
        </p:nvPicPr>
        <p:blipFill>
          <a:blip r:embed="rId2"/>
          <a:srcRect/>
          <a:stretch>
            <a:fillRect/>
          </a:stretch>
        </p:blipFill>
        <p:spPr bwMode="auto">
          <a:xfrm>
            <a:off x="-457200" y="1905000"/>
            <a:ext cx="9372600" cy="4305300"/>
          </a:xfrm>
          <a:prstGeom prst="rect">
            <a:avLst/>
          </a:prstGeom>
          <a:noFill/>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72</TotalTime>
  <Words>633</Words>
  <Application>Microsoft Office PowerPoint</Application>
  <PresentationFormat>On-screen Show (4:3)</PresentationFormat>
  <Paragraphs>31</Paragraphs>
  <Slides>19</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19</vt:i4>
      </vt:variant>
    </vt:vector>
  </HeadingPairs>
  <TitlesOfParts>
    <vt:vector size="21" baseType="lpstr">
      <vt:lpstr>Arial</vt:lpstr>
      <vt:lpstr>Default Design</vt:lpstr>
      <vt:lpstr>Nucleosome structure</vt:lpstr>
      <vt:lpstr>Histones</vt:lpstr>
      <vt:lpstr>Histones</vt:lpstr>
      <vt:lpstr>Nucleosome Stucture</vt:lpstr>
      <vt:lpstr>Nucleosome Stucture</vt:lpstr>
      <vt:lpstr>Nucleosome Stucture</vt:lpstr>
      <vt:lpstr>Nucleosome Stucture</vt:lpstr>
      <vt:lpstr>The 30 nm fiber</vt:lpstr>
      <vt:lpstr>Slide 9</vt:lpstr>
      <vt:lpstr>Higher order  structure</vt:lpstr>
      <vt:lpstr>Slide 11</vt:lpstr>
      <vt:lpstr>Slide 12</vt:lpstr>
      <vt:lpstr>Slide 13</vt:lpstr>
      <vt:lpstr>Slide 14</vt:lpstr>
      <vt:lpstr>Slide 15</vt:lpstr>
      <vt:lpstr>Slide 16</vt:lpstr>
      <vt:lpstr>Slide 17</vt:lpstr>
      <vt:lpstr>Slide 18</vt:lpstr>
      <vt:lpstr>Slide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Nucleosome structure</dc:title>
  <dc:creator>biotech1</dc:creator>
  <cp:lastModifiedBy>prashnat</cp:lastModifiedBy>
  <cp:revision>7</cp:revision>
  <dcterms:created xsi:type="dcterms:W3CDTF">2011-12-07T05:46:30Z</dcterms:created>
  <dcterms:modified xsi:type="dcterms:W3CDTF">2012-08-07T08:58:26Z</dcterms:modified>
</cp:coreProperties>
</file>