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4" r:id="rId4"/>
    <p:sldId id="265" r:id="rId5"/>
    <p:sldId id="266" r:id="rId6"/>
    <p:sldId id="267" r:id="rId7"/>
    <p:sldId id="268" r:id="rId8"/>
    <p:sldId id="269" r:id="rId9"/>
    <p:sldId id="270" r:id="rId10"/>
    <p:sldId id="271" r:id="rId11"/>
    <p:sldId id="257" r:id="rId12"/>
    <p:sldId id="258" r:id="rId13"/>
    <p:sldId id="259" r:id="rId14"/>
    <p:sldId id="260" r:id="rId15"/>
    <p:sldId id="261" r:id="rId16"/>
    <p:sldId id="262"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5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7B2C394-51EB-457D-91D2-708FEA0E8FE4}"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5E20AB3-AC70-4C9B-9B58-0D0BEFBBF78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2954483-2BD0-4E05-A9EE-9B0CA76650BA}"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741FEAB2-68A9-43B3-98FD-775AFD401081}"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4749B99-50D4-4950-89BD-470858E834B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6975460-4538-4838-A86D-3D7BCE6557C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87FEE8-0E21-4E00-813D-8D8E3834F75F}"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4012CEF-71A7-4D33-90D0-E77F1F84F56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7AB7E98-E2CC-4625-B7D3-954206BCD47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BC3E2CB-4326-497D-A933-6B88B011E3A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4818EC2-FF6C-405D-9774-7E856FA9F26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5B82C01-DE4A-4A81-BC43-27B95CCC09F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F2CF0A5-494D-4B5F-8998-E166C756EF0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Noise Pollution</a:t>
            </a:r>
          </a:p>
        </p:txBody>
      </p:sp>
      <p:sp>
        <p:nvSpPr>
          <p:cNvPr id="2051" name="Rectangle 3"/>
          <p:cNvSpPr>
            <a:spLocks noGrp="1" noChangeArrowheads="1"/>
          </p:cNvSpPr>
          <p:nvPr>
            <p:ph type="subTitle" idx="1"/>
          </p:nvPr>
        </p:nvSpPr>
        <p:spPr/>
        <p:txBody>
          <a:bodyPr/>
          <a:lstStyle/>
          <a:p>
            <a:r>
              <a:rPr lang="en-US"/>
              <a:t>Noise classification</a:t>
            </a:r>
          </a:p>
          <a:p>
            <a:endParaRPr lang="en-US"/>
          </a:p>
          <a:p>
            <a:endParaRPr lang="en-US"/>
          </a:p>
          <a:p>
            <a:endParaRPr lang="en-US"/>
          </a:p>
          <a:p>
            <a:endParaRPr lang="en-US"/>
          </a:p>
          <a:p>
            <a:endParaRPr lang="en-US"/>
          </a:p>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Neighbourhood Noise</a:t>
            </a:r>
          </a:p>
        </p:txBody>
      </p:sp>
      <p:sp>
        <p:nvSpPr>
          <p:cNvPr id="19459" name="Rectangle 3"/>
          <p:cNvSpPr>
            <a:spLocks noGrp="1" noChangeArrowheads="1"/>
          </p:cNvSpPr>
          <p:nvPr>
            <p:ph type="body" idx="1"/>
          </p:nvPr>
        </p:nvSpPr>
        <p:spPr/>
        <p:txBody>
          <a:bodyPr/>
          <a:lstStyle/>
          <a:p>
            <a:r>
              <a:rPr lang="en-US"/>
              <a:t>Variety of sources of noise that disturb and annoy the general public by interfering with comfort and welfare</a:t>
            </a:r>
          </a:p>
          <a:p>
            <a:r>
              <a:rPr lang="en-US"/>
              <a:t>Loud T.V., radio set, loudspeakers in public functions, disco music etc.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b="1"/>
              <a:t>L10, L50 and L90</a:t>
            </a:r>
          </a:p>
        </p:txBody>
      </p:sp>
      <p:sp>
        <p:nvSpPr>
          <p:cNvPr id="3075" name="Rectangle 3"/>
          <p:cNvSpPr>
            <a:spLocks noGrp="1" noChangeArrowheads="1"/>
          </p:cNvSpPr>
          <p:nvPr>
            <p:ph type="body" idx="1"/>
          </p:nvPr>
        </p:nvSpPr>
        <p:spPr/>
        <p:txBody>
          <a:bodyPr/>
          <a:lstStyle/>
          <a:p>
            <a:pPr>
              <a:lnSpc>
                <a:spcPct val="80000"/>
              </a:lnSpc>
            </a:pPr>
            <a:endParaRPr lang="en-US" sz="2000"/>
          </a:p>
          <a:p>
            <a:pPr>
              <a:lnSpc>
                <a:spcPct val="80000"/>
              </a:lnSpc>
              <a:buFontTx/>
              <a:buNone/>
            </a:pPr>
            <a:endParaRPr lang="en-US" sz="2000"/>
          </a:p>
          <a:p>
            <a:pPr>
              <a:lnSpc>
                <a:spcPct val="80000"/>
              </a:lnSpc>
            </a:pPr>
            <a:r>
              <a:rPr lang="en-US" sz="2000"/>
              <a:t>L10 is the level exceeded for 10% of the time. For 10% of the time, the sound or </a:t>
            </a:r>
            <a:r>
              <a:rPr lang="en-US" sz="2000" b="1"/>
              <a:t>noise</a:t>
            </a:r>
            <a:r>
              <a:rPr lang="en-US" sz="2000"/>
              <a:t> has a sound pressure level above L10. For the rest of the time, the sound or </a:t>
            </a:r>
            <a:r>
              <a:rPr lang="en-US" sz="2000" b="1"/>
              <a:t>noise</a:t>
            </a:r>
            <a:r>
              <a:rPr lang="en-US" sz="2000"/>
              <a:t> has a sound pressure level at or below L10. These higher sound pressure levels are probably due to sporadic or intermittent events. </a:t>
            </a:r>
          </a:p>
          <a:p>
            <a:pPr>
              <a:lnSpc>
                <a:spcPct val="80000"/>
              </a:lnSpc>
            </a:pPr>
            <a:r>
              <a:rPr lang="en-US" sz="2000"/>
              <a:t>L50 is the level exceeded for 50% of the time. It is statistically the mid-point of the </a:t>
            </a:r>
            <a:r>
              <a:rPr lang="en-US" sz="2000" b="1"/>
              <a:t>noise</a:t>
            </a:r>
            <a:r>
              <a:rPr lang="en-US" sz="2000"/>
              <a:t> readings. It represents the median of the fluctuating </a:t>
            </a:r>
            <a:r>
              <a:rPr lang="en-US" sz="2000" b="1"/>
              <a:t>noise</a:t>
            </a:r>
            <a:r>
              <a:rPr lang="en-US" sz="2000"/>
              <a:t> levels. </a:t>
            </a:r>
          </a:p>
          <a:p>
            <a:pPr>
              <a:lnSpc>
                <a:spcPct val="80000"/>
              </a:lnSpc>
            </a:pPr>
            <a:r>
              <a:rPr lang="en-US" sz="2000"/>
              <a:t>L90 is the level exceeded for 90% of the time. For 90% of the time, the </a:t>
            </a:r>
            <a:r>
              <a:rPr lang="en-US" sz="2000" b="1"/>
              <a:t>noise</a:t>
            </a:r>
            <a:r>
              <a:rPr lang="en-US" sz="2000"/>
              <a:t> level is above this level. It is generally considered to be representing the background or ambient level of a </a:t>
            </a:r>
            <a:r>
              <a:rPr lang="en-US" sz="2000" b="1"/>
              <a:t>noise</a:t>
            </a:r>
            <a:r>
              <a:rPr lang="en-US" sz="2000"/>
              <a:t> environment. </a:t>
            </a:r>
          </a:p>
          <a:p>
            <a:pPr>
              <a:lnSpc>
                <a:spcPct val="80000"/>
              </a:lnSpc>
            </a:pPr>
            <a:r>
              <a:rPr lang="en-US" sz="2000"/>
              <a:t>For a varying sound, L10 is greater than L50 which in turn is greater than L90. The following graph illustrates L10, L50 and L90.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endParaRPr lang="en-US"/>
          </a:p>
        </p:txBody>
      </p:sp>
      <p:sp>
        <p:nvSpPr>
          <p:cNvPr id="4099" name="Rectangle 3"/>
          <p:cNvSpPr>
            <a:spLocks noGrp="1" noChangeArrowheads="1"/>
          </p:cNvSpPr>
          <p:nvPr>
            <p:ph type="body" idx="1"/>
          </p:nvPr>
        </p:nvSpPr>
        <p:spPr/>
        <p:txBody>
          <a:bodyPr/>
          <a:lstStyle/>
          <a:p>
            <a:endParaRPr lang="en-US"/>
          </a:p>
        </p:txBody>
      </p:sp>
      <p:pic>
        <p:nvPicPr>
          <p:cNvPr id="4101" name="Picture 5" descr="Chart illustrates relation between L10, L50 and L90"/>
          <p:cNvPicPr>
            <a:picLocks noChangeAspect="1" noChangeArrowheads="1"/>
          </p:cNvPicPr>
          <p:nvPr/>
        </p:nvPicPr>
        <p:blipFill>
          <a:blip r:embed="rId2"/>
          <a:srcRect/>
          <a:stretch>
            <a:fillRect/>
          </a:stretch>
        </p:blipFill>
        <p:spPr bwMode="auto">
          <a:xfrm>
            <a:off x="2057400" y="2286000"/>
            <a:ext cx="4476750" cy="35052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sz="4000" b="1"/>
              <a:t>Use of L10 to Describe Traffic Noise</a:t>
            </a:r>
          </a:p>
        </p:txBody>
      </p:sp>
      <p:sp>
        <p:nvSpPr>
          <p:cNvPr id="5123" name="Rectangle 3"/>
          <p:cNvSpPr>
            <a:spLocks noGrp="1" noChangeArrowheads="1"/>
          </p:cNvSpPr>
          <p:nvPr>
            <p:ph type="body" idx="1"/>
          </p:nvPr>
        </p:nvSpPr>
        <p:spPr/>
        <p:txBody>
          <a:bodyPr/>
          <a:lstStyle/>
          <a:p>
            <a:pPr>
              <a:lnSpc>
                <a:spcPct val="80000"/>
              </a:lnSpc>
            </a:pPr>
            <a:r>
              <a:rPr lang="en-US" sz="1800"/>
              <a:t>The early definitive work on traffic </a:t>
            </a:r>
            <a:r>
              <a:rPr lang="en-US" sz="1800" b="1"/>
              <a:t>noise</a:t>
            </a:r>
            <a:r>
              <a:rPr lang="en-US" sz="1800"/>
              <a:t> was done in England around the 1960's. Extensive research carried out in England showed that the descriptor L10(18 hour), the </a:t>
            </a:r>
            <a:r>
              <a:rPr lang="en-US" sz="1800" b="1"/>
              <a:t>noise</a:t>
            </a:r>
            <a:r>
              <a:rPr lang="en-US" sz="1800"/>
              <a:t> level exceeded for 10% of the time between 6 a.m. and 12 midnight, correlated well with the community response. L10(18 hour) of 68 dB(A) at 1m outside facade of dwellings was adopted in the UK as the eligibility criterion for acoustic insulation.</a:t>
            </a:r>
            <a:br>
              <a:rPr lang="en-US" sz="1800"/>
            </a:br>
            <a:endParaRPr lang="en-US" sz="1800"/>
          </a:p>
          <a:p>
            <a:pPr>
              <a:lnSpc>
                <a:spcPct val="80000"/>
              </a:lnSpc>
            </a:pPr>
            <a:r>
              <a:rPr lang="en-US" sz="1800"/>
              <a:t>Traffic </a:t>
            </a:r>
            <a:r>
              <a:rPr lang="en-US" sz="1800" b="1"/>
              <a:t>noise</a:t>
            </a:r>
            <a:r>
              <a:rPr lang="en-US" sz="1800"/>
              <a:t> planning standard in Hong Kong is L10(1 hour) of 70 dB(A) measured over the peak hour of traffic. The standard was formulated after review of similar standards in other developed countries. Field measurement in Hong Kong also revealed that L10(1 hour) of 70 dB(A) over the peak hour is roughly the same as L10(18 hour) of 68 dB(A), for the kind of normal traffic flow situations encountered in Hong Kong.</a:t>
            </a:r>
            <a:br>
              <a:rPr lang="en-US" sz="1800"/>
            </a:br>
            <a:endParaRPr lang="en-US" sz="1800"/>
          </a:p>
          <a:p>
            <a:pPr>
              <a:lnSpc>
                <a:spcPct val="80000"/>
              </a:lnSpc>
            </a:pPr>
            <a:r>
              <a:rPr lang="en-US" sz="1800"/>
              <a:t>The traffic </a:t>
            </a:r>
            <a:r>
              <a:rPr lang="en-US" sz="1800" b="1"/>
              <a:t>noise</a:t>
            </a:r>
            <a:r>
              <a:rPr lang="en-US" sz="1800"/>
              <a:t> planning standard, which is L10(1 hour) of 70 dB(A), means that when this limit is just met, traffic </a:t>
            </a:r>
            <a:r>
              <a:rPr lang="en-US" sz="1800" b="1"/>
              <a:t>noise</a:t>
            </a:r>
            <a:r>
              <a:rPr lang="en-US" sz="1800"/>
              <a:t> will exceed 70 dB(A) for 10% of an hour. For the remaining time, the traffic </a:t>
            </a:r>
            <a:r>
              <a:rPr lang="en-US" sz="1800" b="1"/>
              <a:t>noise</a:t>
            </a:r>
            <a:r>
              <a:rPr lang="en-US" sz="1800"/>
              <a:t> will be less than 70 dB(A).</a:t>
            </a:r>
            <a:br>
              <a:rPr lang="en-US" sz="1800"/>
            </a:br>
            <a:endParaRPr lang="en-US" sz="18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z="4000" b="1"/>
              <a:t>Equivalent Continuous Sound Pressure Level, Leq</a:t>
            </a:r>
            <a:r>
              <a:rPr lang="en-US" sz="4000"/>
              <a:t> </a:t>
            </a:r>
          </a:p>
        </p:txBody>
      </p:sp>
      <p:sp>
        <p:nvSpPr>
          <p:cNvPr id="7171" name="Rectangle 3"/>
          <p:cNvSpPr>
            <a:spLocks noGrp="1" noChangeArrowheads="1"/>
          </p:cNvSpPr>
          <p:nvPr>
            <p:ph type="body" idx="1"/>
          </p:nvPr>
        </p:nvSpPr>
        <p:spPr/>
        <p:txBody>
          <a:bodyPr/>
          <a:lstStyle/>
          <a:p>
            <a:pPr>
              <a:lnSpc>
                <a:spcPct val="80000"/>
              </a:lnSpc>
            </a:pPr>
            <a:r>
              <a:rPr lang="en-US" sz="2400"/>
              <a:t> This is a widely used </a:t>
            </a:r>
            <a:r>
              <a:rPr lang="en-US" sz="2400" b="1"/>
              <a:t>noise</a:t>
            </a:r>
            <a:r>
              <a:rPr lang="en-US" sz="2400"/>
              <a:t> descriptor that is commonly adopted in many developed countries. It is the constant </a:t>
            </a:r>
            <a:r>
              <a:rPr lang="en-US" sz="2400" b="1"/>
              <a:t>noise</a:t>
            </a:r>
            <a:r>
              <a:rPr lang="en-US" sz="2400"/>
              <a:t> level which, under a given situation and time period, contains the same acoustic energy as the actual time-varying </a:t>
            </a:r>
            <a:r>
              <a:rPr lang="en-US" sz="2400" b="1"/>
              <a:t>noise</a:t>
            </a:r>
            <a:r>
              <a:rPr lang="en-US" sz="2400"/>
              <a:t> level. As Leq measures the energy content of a </a:t>
            </a:r>
            <a:r>
              <a:rPr lang="en-US" sz="2400" b="1"/>
              <a:t>noise</a:t>
            </a:r>
            <a:r>
              <a:rPr lang="en-US" sz="2400"/>
              <a:t> over a period of time, </a:t>
            </a:r>
            <a:r>
              <a:rPr lang="en-US" sz="2400" b="1"/>
              <a:t>noise</a:t>
            </a:r>
            <a:r>
              <a:rPr lang="en-US" sz="2400"/>
              <a:t> with different characteristics, such as fluctuating (e.g. from traffic) or impulsive </a:t>
            </a:r>
            <a:r>
              <a:rPr lang="en-US" sz="2400" b="1"/>
              <a:t>noise</a:t>
            </a:r>
            <a:r>
              <a:rPr lang="en-US" sz="2400"/>
              <a:t> (e.g. from hammering) as described in the next section, can give the same Leq Level.</a:t>
            </a:r>
            <a:br>
              <a:rPr lang="en-US" sz="2400"/>
            </a:br>
            <a:r>
              <a:rPr lang="en-US" sz="2400"/>
              <a:t/>
            </a:r>
            <a:br>
              <a:rPr lang="en-US" sz="2400"/>
            </a:br>
            <a:r>
              <a:rPr lang="en-US" sz="2400"/>
              <a:t>When </a:t>
            </a:r>
            <a:r>
              <a:rPr lang="en-US" sz="2400" b="1"/>
              <a:t>noise</a:t>
            </a:r>
            <a:r>
              <a:rPr lang="en-US" sz="2400"/>
              <a:t> or sound is measured in dB(A), it is customary to denote the equivalent continuous sound pressure level as LAeq.</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z="4000" b="1"/>
              <a:t>Leq for Continuous, Fluctuating and Impulsive Noises</a:t>
            </a:r>
            <a:r>
              <a:rPr lang="en-US" sz="4000"/>
              <a:t> </a:t>
            </a:r>
          </a:p>
        </p:txBody>
      </p:sp>
      <p:sp>
        <p:nvSpPr>
          <p:cNvPr id="8195" name="Rectangle 3"/>
          <p:cNvSpPr>
            <a:spLocks noGrp="1" noChangeArrowheads="1"/>
          </p:cNvSpPr>
          <p:nvPr>
            <p:ph type="body" idx="1"/>
          </p:nvPr>
        </p:nvSpPr>
        <p:spPr/>
        <p:txBody>
          <a:bodyPr/>
          <a:lstStyle/>
          <a:p>
            <a:pPr>
              <a:lnSpc>
                <a:spcPct val="80000"/>
              </a:lnSpc>
            </a:pPr>
            <a:r>
              <a:rPr lang="en-US" sz="2000"/>
              <a:t>Environmental </a:t>
            </a:r>
            <a:r>
              <a:rPr lang="en-US" sz="2000" b="1"/>
              <a:t>noise</a:t>
            </a:r>
            <a:r>
              <a:rPr lang="en-US" sz="2000"/>
              <a:t> is often non-steady. But there are some exceptions. </a:t>
            </a:r>
            <a:r>
              <a:rPr lang="en-US" sz="2000" b="1"/>
              <a:t>Noise</a:t>
            </a:r>
            <a:r>
              <a:rPr lang="en-US" sz="2000"/>
              <a:t> from air-conditioners is relatively steady. A fluctuating </a:t>
            </a:r>
            <a:r>
              <a:rPr lang="en-US" sz="2000" b="1"/>
              <a:t>noise</a:t>
            </a:r>
            <a:r>
              <a:rPr lang="en-US" sz="2000"/>
              <a:t> has its magnitude varying quite considerably over time. Examples are road traffic </a:t>
            </a:r>
            <a:r>
              <a:rPr lang="en-US" sz="2000" b="1"/>
              <a:t>noise</a:t>
            </a:r>
            <a:r>
              <a:rPr lang="en-US" sz="2000"/>
              <a:t>, rock music and </a:t>
            </a:r>
            <a:r>
              <a:rPr lang="en-US" sz="2000" b="1"/>
              <a:t>noise</a:t>
            </a:r>
            <a:r>
              <a:rPr lang="en-US" sz="2000"/>
              <a:t> from helicopter flyover. </a:t>
            </a:r>
          </a:p>
          <a:p>
            <a:pPr>
              <a:lnSpc>
                <a:spcPct val="80000"/>
              </a:lnSpc>
            </a:pPr>
            <a:endParaRPr lang="en-US" sz="2000"/>
          </a:p>
          <a:p>
            <a:pPr>
              <a:lnSpc>
                <a:spcPct val="80000"/>
              </a:lnSpc>
            </a:pPr>
            <a:r>
              <a:rPr lang="en-US" sz="2000"/>
              <a:t>For an impulsive </a:t>
            </a:r>
            <a:r>
              <a:rPr lang="en-US" sz="2000" b="1"/>
              <a:t>noise</a:t>
            </a:r>
            <a:r>
              <a:rPr lang="en-US" sz="2000"/>
              <a:t>, the level rises sharply and then falls rapidly. Examples include hammering, shooting and firecracker </a:t>
            </a:r>
            <a:r>
              <a:rPr lang="en-US" sz="2000" b="1"/>
              <a:t>noise</a:t>
            </a:r>
            <a:r>
              <a:rPr lang="en-US" sz="2000"/>
              <a:t>. </a:t>
            </a:r>
          </a:p>
          <a:p>
            <a:pPr>
              <a:lnSpc>
                <a:spcPct val="80000"/>
              </a:lnSpc>
            </a:pPr>
            <a:endParaRPr lang="en-US" sz="2000"/>
          </a:p>
          <a:p>
            <a:pPr>
              <a:lnSpc>
                <a:spcPct val="80000"/>
              </a:lnSpc>
            </a:pPr>
            <a:r>
              <a:rPr lang="en-US" sz="2000"/>
              <a:t>Let us look at the equivalent continuous sound pressure levels of different types of noises as below. Please note that although the types of </a:t>
            </a:r>
            <a:r>
              <a:rPr lang="en-US" sz="2000" b="1"/>
              <a:t>noise</a:t>
            </a:r>
            <a:r>
              <a:rPr lang="en-US" sz="2000"/>
              <a:t> can be different, traffic </a:t>
            </a:r>
            <a:r>
              <a:rPr lang="en-US" sz="2000" b="1"/>
              <a:t>noise</a:t>
            </a:r>
            <a:r>
              <a:rPr lang="en-US" sz="2000"/>
              <a:t> and hammering may produce the same level of LAeq if the sound energies produced are the same at the receiver.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endParaRPr lang="en-US"/>
          </a:p>
        </p:txBody>
      </p:sp>
      <p:sp>
        <p:nvSpPr>
          <p:cNvPr id="9219" name="Rectangle 3"/>
          <p:cNvSpPr>
            <a:spLocks noGrp="1" noChangeArrowheads="1"/>
          </p:cNvSpPr>
          <p:nvPr>
            <p:ph type="body"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Noise classification</a:t>
            </a:r>
          </a:p>
        </p:txBody>
      </p:sp>
      <p:sp>
        <p:nvSpPr>
          <p:cNvPr id="10243" name="Rectangle 3"/>
          <p:cNvSpPr>
            <a:spLocks noGrp="1" noChangeArrowheads="1"/>
          </p:cNvSpPr>
          <p:nvPr>
            <p:ph type="body" idx="1"/>
          </p:nvPr>
        </p:nvSpPr>
        <p:spPr/>
        <p:txBody>
          <a:bodyPr/>
          <a:lstStyle/>
          <a:p>
            <a:r>
              <a:rPr lang="en-US"/>
              <a:t>Transport noise</a:t>
            </a:r>
          </a:p>
          <a:p>
            <a:r>
              <a:rPr lang="en-US"/>
              <a:t>Occupational Noise</a:t>
            </a:r>
          </a:p>
          <a:p>
            <a:r>
              <a:rPr lang="en-US"/>
              <a:t>Neighbourhood Noise</a:t>
            </a:r>
          </a:p>
          <a:p>
            <a:endParaRPr lang="en-US"/>
          </a:p>
          <a:p>
            <a:endParaRPr lang="en-US"/>
          </a:p>
          <a:p>
            <a:endParaRPr lang="en-US"/>
          </a:p>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Transport Noise</a:t>
            </a:r>
          </a:p>
        </p:txBody>
      </p:sp>
      <p:sp>
        <p:nvSpPr>
          <p:cNvPr id="11267" name="Rectangle 3"/>
          <p:cNvSpPr>
            <a:spLocks noGrp="1" noChangeArrowheads="1"/>
          </p:cNvSpPr>
          <p:nvPr>
            <p:ph type="body" idx="1"/>
          </p:nvPr>
        </p:nvSpPr>
        <p:spPr/>
        <p:txBody>
          <a:bodyPr/>
          <a:lstStyle/>
          <a:p>
            <a:r>
              <a:rPr lang="en-US"/>
              <a:t>Road traffic Noise</a:t>
            </a:r>
          </a:p>
          <a:p>
            <a:r>
              <a:rPr lang="en-US"/>
              <a:t>Aircraft noise</a:t>
            </a:r>
          </a:p>
          <a:p>
            <a:r>
              <a:rPr lang="en-US"/>
              <a:t>Rail traffic noise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Road Traffic Noise</a:t>
            </a:r>
          </a:p>
        </p:txBody>
      </p:sp>
      <p:sp>
        <p:nvSpPr>
          <p:cNvPr id="12291" name="Rectangle 3"/>
          <p:cNvSpPr>
            <a:spLocks noGrp="1" noChangeArrowheads="1"/>
          </p:cNvSpPr>
          <p:nvPr>
            <p:ph type="body" idx="1"/>
          </p:nvPr>
        </p:nvSpPr>
        <p:spPr/>
        <p:txBody>
          <a:bodyPr/>
          <a:lstStyle/>
          <a:p>
            <a:pPr>
              <a:lnSpc>
                <a:spcPct val="90000"/>
              </a:lnSpc>
            </a:pPr>
            <a:r>
              <a:rPr lang="en-US"/>
              <a:t>Directly proportional to number of vehicles operated on the road</a:t>
            </a:r>
          </a:p>
          <a:p>
            <a:pPr>
              <a:lnSpc>
                <a:spcPct val="90000"/>
              </a:lnSpc>
            </a:pPr>
            <a:r>
              <a:rPr lang="en-US"/>
              <a:t>Increase in number of road vehicles and in turn road traffic density</a:t>
            </a:r>
          </a:p>
          <a:p>
            <a:pPr>
              <a:lnSpc>
                <a:spcPct val="90000"/>
              </a:lnSpc>
            </a:pPr>
            <a:r>
              <a:rPr lang="en-US"/>
              <a:t>Increase in traffic speed-increase in noise volume.</a:t>
            </a:r>
          </a:p>
          <a:p>
            <a:pPr>
              <a:lnSpc>
                <a:spcPct val="90000"/>
              </a:lnSpc>
            </a:pPr>
            <a:r>
              <a:rPr lang="en-US"/>
              <a:t>Modern highways encourage higher speed.</a:t>
            </a:r>
          </a:p>
          <a:p>
            <a:pPr>
              <a:lnSpc>
                <a:spcPct val="90000"/>
              </a:lnSpc>
            </a:pPr>
            <a:r>
              <a:rPr lang="en-US"/>
              <a:t>Irritating horns</a:t>
            </a:r>
          </a:p>
          <a:p>
            <a:pPr>
              <a:lnSpc>
                <a:spcPct val="90000"/>
              </a:lnSpc>
            </a:pPr>
            <a:endParaRPr lang="en-US"/>
          </a:p>
          <a:p>
            <a:pPr>
              <a:lnSpc>
                <a:spcPct val="90000"/>
              </a:lnSpc>
            </a:pP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Road Traffic Noise</a:t>
            </a:r>
          </a:p>
        </p:txBody>
      </p:sp>
      <p:sp>
        <p:nvSpPr>
          <p:cNvPr id="13315" name="Rectangle 3"/>
          <p:cNvSpPr>
            <a:spLocks noGrp="1" noChangeArrowheads="1"/>
          </p:cNvSpPr>
          <p:nvPr>
            <p:ph type="body" idx="1"/>
          </p:nvPr>
        </p:nvSpPr>
        <p:spPr/>
        <p:txBody>
          <a:bodyPr/>
          <a:lstStyle/>
          <a:p>
            <a:r>
              <a:rPr lang="en-US"/>
              <a:t>Road traffic noise depends on various factors</a:t>
            </a:r>
          </a:p>
          <a:p>
            <a:r>
              <a:rPr lang="en-US"/>
              <a:t>Vehicles- e.g., heavy diesel engined trucks</a:t>
            </a:r>
          </a:p>
          <a:p>
            <a:r>
              <a:rPr lang="en-US"/>
              <a:t>Traffic density</a:t>
            </a:r>
          </a:p>
          <a:p>
            <a:r>
              <a:rPr lang="en-US"/>
              <a:t>Hour of the day</a:t>
            </a:r>
          </a:p>
          <a:p>
            <a:r>
              <a:rPr lang="en-US"/>
              <a:t>Urban roads: distinct traffic peaksin the morning and evening. (10.00 hours and 18.00 hours)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Aircraft noise</a:t>
            </a:r>
          </a:p>
        </p:txBody>
      </p:sp>
      <p:sp>
        <p:nvSpPr>
          <p:cNvPr id="14339" name="Rectangle 3"/>
          <p:cNvSpPr>
            <a:spLocks noGrp="1" noChangeArrowheads="1"/>
          </p:cNvSpPr>
          <p:nvPr>
            <p:ph type="body" idx="1"/>
          </p:nvPr>
        </p:nvSpPr>
        <p:spPr/>
        <p:txBody>
          <a:bodyPr/>
          <a:lstStyle/>
          <a:p>
            <a:r>
              <a:rPr lang="en-US"/>
              <a:t>Different from road traffic noise in being intermittent</a:t>
            </a:r>
          </a:p>
          <a:p>
            <a:r>
              <a:rPr lang="en-US"/>
              <a:t>Peak depends upon number and type of aircraft and operational height.</a:t>
            </a:r>
          </a:p>
          <a:p>
            <a:r>
              <a:rPr lang="en-US"/>
              <a:t>aeroplane take off and landing</a:t>
            </a:r>
          </a:p>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Rail traffic Noise</a:t>
            </a:r>
          </a:p>
        </p:txBody>
      </p:sp>
      <p:sp>
        <p:nvSpPr>
          <p:cNvPr id="15363" name="Rectangle 3"/>
          <p:cNvSpPr>
            <a:spLocks noGrp="1" noChangeArrowheads="1"/>
          </p:cNvSpPr>
          <p:nvPr>
            <p:ph type="body" idx="1"/>
          </p:nvPr>
        </p:nvSpPr>
        <p:spPr/>
        <p:txBody>
          <a:bodyPr/>
          <a:lstStyle/>
          <a:p>
            <a:r>
              <a:rPr lang="en-US"/>
              <a:t>Comparatively less serious</a:t>
            </a:r>
          </a:p>
          <a:p>
            <a:r>
              <a:rPr lang="en-US"/>
              <a:t>Lower frequency than that of street vehicles</a:t>
            </a:r>
          </a:p>
          <a:p>
            <a:r>
              <a:rPr lang="en-US"/>
              <a:t>Buildings located near railway tracks exposed to noise menace</a:t>
            </a:r>
          </a:p>
          <a:p>
            <a:r>
              <a:rPr lang="en-US"/>
              <a:t>Introduction of diesel and all electric locomotives has reduced rail traffic noise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4000"/>
              <a:t>Occupational Noise</a:t>
            </a:r>
            <a:br>
              <a:rPr lang="en-US" sz="4000"/>
            </a:br>
            <a:endParaRPr lang="en-US" sz="4000"/>
          </a:p>
        </p:txBody>
      </p:sp>
      <p:sp>
        <p:nvSpPr>
          <p:cNvPr id="16387" name="Rectangle 3"/>
          <p:cNvSpPr>
            <a:spLocks noGrp="1" noChangeArrowheads="1"/>
          </p:cNvSpPr>
          <p:nvPr>
            <p:ph type="body" idx="1"/>
          </p:nvPr>
        </p:nvSpPr>
        <p:spPr/>
        <p:txBody>
          <a:bodyPr/>
          <a:lstStyle/>
          <a:p>
            <a:pPr>
              <a:lnSpc>
                <a:spcPct val="90000"/>
              </a:lnSpc>
            </a:pPr>
            <a:r>
              <a:rPr lang="en-US" sz="2400"/>
              <a:t>Mainly produced by industrial machines and processes and affects millions of people. Industrial workers exposed 8 hours a day and 6 days a week.</a:t>
            </a:r>
          </a:p>
          <a:p>
            <a:pPr>
              <a:lnSpc>
                <a:spcPct val="90000"/>
              </a:lnSpc>
            </a:pPr>
            <a:r>
              <a:rPr lang="en-US" sz="2400"/>
              <a:t>Also includes noise from domestic gadgets, e.g. washing machines, vacuum cleaners etc.</a:t>
            </a:r>
          </a:p>
          <a:p>
            <a:pPr>
              <a:lnSpc>
                <a:spcPct val="90000"/>
              </a:lnSpc>
            </a:pPr>
            <a:r>
              <a:rPr lang="en-US" sz="2400"/>
              <a:t>Noisy industrial processes and conditions cause hearing loss to the workers involved.</a:t>
            </a:r>
          </a:p>
          <a:p>
            <a:pPr>
              <a:lnSpc>
                <a:spcPct val="90000"/>
              </a:lnSpc>
            </a:pPr>
            <a:r>
              <a:rPr lang="en-US" sz="2400"/>
              <a:t>Noise reduction is essential so that they do not suffer from progressive hearing damage, their efficiency may be enhanced and accidents may be reduced. This would ensure improvement in working conditions.</a:t>
            </a:r>
          </a:p>
          <a:p>
            <a:pPr>
              <a:lnSpc>
                <a:spcPct val="90000"/>
              </a:lnSpc>
            </a:pPr>
            <a:endParaRPr lang="en-US" sz="2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54" name="Rectangle 46"/>
          <p:cNvSpPr>
            <a:spLocks noGrp="1" noChangeArrowheads="1"/>
          </p:cNvSpPr>
          <p:nvPr>
            <p:ph type="title"/>
          </p:nvPr>
        </p:nvSpPr>
        <p:spPr/>
        <p:txBody>
          <a:bodyPr/>
          <a:lstStyle/>
          <a:p>
            <a:r>
              <a:rPr lang="en-US"/>
              <a:t>Occupational Noise</a:t>
            </a:r>
          </a:p>
        </p:txBody>
      </p:sp>
      <p:graphicFrame>
        <p:nvGraphicFramePr>
          <p:cNvPr id="17458" name="Group 50"/>
          <p:cNvGraphicFramePr>
            <a:graphicFrameLocks noGrp="1"/>
          </p:cNvGraphicFramePr>
          <p:nvPr>
            <p:ph idx="1"/>
          </p:nvPr>
        </p:nvGraphicFramePr>
        <p:xfrm>
          <a:off x="457200" y="1600200"/>
          <a:ext cx="8229600" cy="5181600"/>
        </p:xfrm>
        <a:graphic>
          <a:graphicData uri="http://schemas.openxmlformats.org/drawingml/2006/table">
            <a:tbl>
              <a:tblPr/>
              <a:tblGrid>
                <a:gridCol w="4114800"/>
                <a:gridCol w="4114800"/>
              </a:tblGrid>
              <a:tr h="3381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Industrial source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Noise level dB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Steel plate riveting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Oxygen torch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126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Boiler maker’s shop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120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Textile loom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112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Circular saw farm tractor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Newspaper press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103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Bench lathe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101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Milling machine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95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High speed drill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85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69</TotalTime>
  <Words>824</Words>
  <Application>Microsoft Office PowerPoint</Application>
  <PresentationFormat>On-screen Show (4:3)</PresentationFormat>
  <Paragraphs>85</Paragraphs>
  <Slides>16</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16</vt:i4>
      </vt:variant>
    </vt:vector>
  </HeadingPairs>
  <TitlesOfParts>
    <vt:vector size="18" baseType="lpstr">
      <vt:lpstr>Arial</vt:lpstr>
      <vt:lpstr>Default Design</vt:lpstr>
      <vt:lpstr>Noise Pollution</vt:lpstr>
      <vt:lpstr>Noise classification</vt:lpstr>
      <vt:lpstr>Transport Noise</vt:lpstr>
      <vt:lpstr>Road Traffic Noise</vt:lpstr>
      <vt:lpstr>Road Traffic Noise</vt:lpstr>
      <vt:lpstr>Aircraft noise</vt:lpstr>
      <vt:lpstr>Rail traffic Noise</vt:lpstr>
      <vt:lpstr>Occupational Noise </vt:lpstr>
      <vt:lpstr>Occupational Noise</vt:lpstr>
      <vt:lpstr>Neighbourhood Noise</vt:lpstr>
      <vt:lpstr>L10, L50 and L90</vt:lpstr>
      <vt:lpstr>Slide 12</vt:lpstr>
      <vt:lpstr>Use of L10 to Describe Traffic Noise</vt:lpstr>
      <vt:lpstr>Equivalent Continuous Sound Pressure Level, Leq </vt:lpstr>
      <vt:lpstr>Leq for Continuous, Fluctuating and Impulsive Noises </vt:lpstr>
      <vt:lpstr>Slide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Noise Pollution</dc:title>
  <dc:creator>biotech1</dc:creator>
  <cp:lastModifiedBy>prashnat</cp:lastModifiedBy>
  <cp:revision>8</cp:revision>
  <dcterms:created xsi:type="dcterms:W3CDTF">2011-09-08T10:11:41Z</dcterms:created>
  <dcterms:modified xsi:type="dcterms:W3CDTF">2012-08-07T08:26:36Z</dcterms:modified>
</cp:coreProperties>
</file>